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92" r:id="rId2"/>
    <p:sldMasterId id="2147483702" r:id="rId3"/>
  </p:sldMasterIdLst>
  <p:notesMasterIdLst>
    <p:notesMasterId r:id="rId61"/>
  </p:notesMasterIdLst>
  <p:sldIdLst>
    <p:sldId id="437" r:id="rId4"/>
    <p:sldId id="969" r:id="rId5"/>
    <p:sldId id="655" r:id="rId6"/>
    <p:sldId id="455" r:id="rId7"/>
    <p:sldId id="738" r:id="rId8"/>
    <p:sldId id="739" r:id="rId9"/>
    <p:sldId id="597" r:id="rId10"/>
    <p:sldId id="1108" r:id="rId11"/>
    <p:sldId id="1109" r:id="rId12"/>
    <p:sldId id="1110" r:id="rId13"/>
    <p:sldId id="1111" r:id="rId14"/>
    <p:sldId id="1112" r:id="rId15"/>
    <p:sldId id="743" r:id="rId16"/>
    <p:sldId id="744" r:id="rId17"/>
    <p:sldId id="745" r:id="rId18"/>
    <p:sldId id="1135" r:id="rId19"/>
    <p:sldId id="748" r:id="rId20"/>
    <p:sldId id="646" r:id="rId21"/>
    <p:sldId id="521" r:id="rId22"/>
    <p:sldId id="1159" r:id="rId23"/>
    <p:sldId id="1153" r:id="rId24"/>
    <p:sldId id="1150" r:id="rId25"/>
    <p:sldId id="1156" r:id="rId26"/>
    <p:sldId id="1157" r:id="rId27"/>
    <p:sldId id="1152" r:id="rId28"/>
    <p:sldId id="1155" r:id="rId29"/>
    <p:sldId id="313" r:id="rId30"/>
    <p:sldId id="329" r:id="rId31"/>
    <p:sldId id="1149" r:id="rId32"/>
    <p:sldId id="340" r:id="rId33"/>
    <p:sldId id="522" r:id="rId34"/>
    <p:sldId id="608" r:id="rId35"/>
    <p:sldId id="609" r:id="rId36"/>
    <p:sldId id="610" r:id="rId37"/>
    <p:sldId id="611" r:id="rId38"/>
    <p:sldId id="526" r:id="rId39"/>
    <p:sldId id="612" r:id="rId40"/>
    <p:sldId id="613" r:id="rId41"/>
    <p:sldId id="676" r:id="rId42"/>
    <p:sldId id="1148" r:id="rId43"/>
    <p:sldId id="614" r:id="rId44"/>
    <p:sldId id="525" r:id="rId45"/>
    <p:sldId id="1158" r:id="rId46"/>
    <p:sldId id="677" r:id="rId47"/>
    <p:sldId id="678" r:id="rId48"/>
    <p:sldId id="527" r:id="rId49"/>
    <p:sldId id="615" r:id="rId50"/>
    <p:sldId id="616" r:id="rId51"/>
    <p:sldId id="971" r:id="rId52"/>
    <p:sldId id="617" r:id="rId53"/>
    <p:sldId id="618" r:id="rId54"/>
    <p:sldId id="619" r:id="rId55"/>
    <p:sldId id="620" r:id="rId56"/>
    <p:sldId id="621" r:id="rId57"/>
    <p:sldId id="622" r:id="rId58"/>
    <p:sldId id="623" r:id="rId59"/>
    <p:sldId id="62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AE89"/>
    <a:srgbClr val="DDBFA8"/>
    <a:srgbClr val="EBE7FF"/>
    <a:srgbClr val="AFBBDE"/>
    <a:srgbClr val="B89E89"/>
    <a:srgbClr val="BF9F6E"/>
    <a:srgbClr val="DDB97E"/>
    <a:srgbClr val="CA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58"/>
  </p:normalViewPr>
  <p:slideViewPr>
    <p:cSldViewPr snapToGrid="0" snapToObjects="1">
      <p:cViewPr varScale="1">
        <p:scale>
          <a:sx n="121" d="100"/>
          <a:sy n="121" d="100"/>
        </p:scale>
        <p:origin x="1904" y="168"/>
      </p:cViewPr>
      <p:guideLst>
        <p:guide orient="horz" pos="2160"/>
        <p:guide pos="2880"/>
      </p:guideLst>
    </p:cSldViewPr>
  </p:slideViewPr>
  <p:notesTextViewPr>
    <p:cViewPr>
      <p:scale>
        <a:sx n="100" d="100"/>
        <a:sy n="100" d="100"/>
      </p:scale>
      <p:origin x="0" y="0"/>
    </p:cViewPr>
  </p:notesTextViewPr>
  <p:sorterViewPr>
    <p:cViewPr>
      <p:scale>
        <a:sx n="93" d="100"/>
        <a:sy n="93" d="100"/>
      </p:scale>
      <p:origin x="0" y="100024"/>
    </p:cViewPr>
  </p:sorterViewPr>
  <p:notesViewPr>
    <p:cSldViewPr snapToGrid="0" snapToObjects="1">
      <p:cViewPr varScale="1">
        <p:scale>
          <a:sx n="125" d="100"/>
          <a:sy n="125" d="100"/>
        </p:scale>
        <p:origin x="-261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E1E66D-780D-664E-B995-4CD04DFF106A}" type="datetimeFigureOut">
              <a:rPr lang="en-US" smtClean="0"/>
              <a:pPr/>
              <a:t>6/27/19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6F3B42-4526-C342-B442-9B19238BA9FE}" type="slidenum">
              <a:rPr lang="en-US" smtClean="0"/>
              <a:pPr/>
              <a:t>‹#›</a:t>
            </a:fld>
            <a:endParaRPr lang="en-US"/>
          </a:p>
        </p:txBody>
      </p:sp>
    </p:spTree>
    <p:extLst>
      <p:ext uri="{BB962C8B-B14F-4D97-AF65-F5344CB8AC3E}">
        <p14:creationId xmlns:p14="http://schemas.microsoft.com/office/powerpoint/2010/main" val="792499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FB86ECD-BFBD-9747-B480-B8C5EB991B4C}" type="slidenum">
              <a:rPr lang="en-US">
                <a:solidFill>
                  <a:prstClr val="black"/>
                </a:solidFill>
              </a:rPr>
              <a:pPr/>
              <a:t>1</a:t>
            </a:fld>
            <a:endParaRPr lang="en-US">
              <a:solidFill>
                <a:prstClr val="black"/>
              </a:solidFill>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986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34808-9B4F-C649-80AC-FDDE2171928F}" type="slidenum">
              <a:rPr lang="en-US"/>
              <a:pPr/>
              <a:t>12</a:t>
            </a:fld>
            <a:endParaRPr lang="en-US"/>
          </a:p>
        </p:txBody>
      </p:sp>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7399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996A90-D49E-9B4C-92A2-9FF908BA5B8B}" type="slidenum">
              <a:rPr lang="en-US" sz="1200"/>
              <a:pPr/>
              <a:t>13</a:t>
            </a:fld>
            <a:endParaRPr lang="en-US" sz="1200"/>
          </a:p>
        </p:txBody>
      </p:sp>
      <p:sp>
        <p:nvSpPr>
          <p:cNvPr id="4904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26136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8206D-D0E5-8844-AF52-3110CE6969B0}" type="slidenum">
              <a:rPr lang="en-US" sz="1200"/>
              <a:pPr/>
              <a:t>14</a:t>
            </a:fld>
            <a:endParaRPr lang="en-US" sz="1200"/>
          </a:p>
        </p:txBody>
      </p:sp>
      <p:sp>
        <p:nvSpPr>
          <p:cNvPr id="4638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8736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8099FC-1198-ED4B-8198-5AC12D8A35B5}" type="slidenum">
              <a:rPr lang="en-US" sz="1200"/>
              <a:pPr/>
              <a:t>15</a:t>
            </a:fld>
            <a:endParaRPr lang="en-US" sz="1200"/>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52593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E7442-F08B-3F42-A9DE-064DCD9A2793}" type="slidenum">
              <a:rPr lang="en-US"/>
              <a:pPr/>
              <a:t>16</a:t>
            </a:fld>
            <a:endParaRPr lang="en-US"/>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073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2B8356-7C05-1A4D-927E-889FBD4D5813}" type="slidenum">
              <a:rPr lang="en-US" sz="1200"/>
              <a:pPr/>
              <a:t>17</a:t>
            </a:fld>
            <a:endParaRPr lang="en-US" sz="1200"/>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529350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7F2674B9-E8C5-9C40-B2EE-6060304EF55D}" type="slidenum">
              <a:rPr lang="en-US">
                <a:solidFill>
                  <a:prstClr val="black"/>
                </a:solidFill>
              </a:rPr>
              <a:pPr/>
              <a:t>19</a:t>
            </a:fld>
            <a:endParaRPr lang="en-US">
              <a:solidFill>
                <a:prstClr val="black"/>
              </a:solidFill>
            </a:endParaRPr>
          </a:p>
        </p:txBody>
      </p:sp>
      <p:sp>
        <p:nvSpPr>
          <p:cNvPr id="276483" name="Rectangle 2"/>
          <p:cNvSpPr>
            <a:spLocks noGrp="1" noRot="1" noChangeAspect="1" noChangeArrowheads="1"/>
          </p:cNvSpPr>
          <p:nvPr>
            <p:ph type="sldImg"/>
          </p:nvPr>
        </p:nvSpPr>
        <p:spPr>
          <a:solidFill>
            <a:srgbClr val="FFFFFF"/>
          </a:solidFill>
          <a:ln/>
        </p:spPr>
      </p:sp>
      <p:sp>
        <p:nvSpPr>
          <p:cNvPr id="276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41736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674B9-E8C5-9C40-B2EE-6060304EF5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483" name="Rectangle 2"/>
          <p:cNvSpPr>
            <a:spLocks noGrp="1" noRot="1" noChangeAspect="1" noChangeArrowheads="1"/>
          </p:cNvSpPr>
          <p:nvPr>
            <p:ph type="sldImg"/>
          </p:nvPr>
        </p:nvSpPr>
        <p:spPr>
          <a:solidFill>
            <a:srgbClr val="FFFFFF"/>
          </a:solidFill>
          <a:ln/>
        </p:spPr>
      </p:sp>
      <p:sp>
        <p:nvSpPr>
          <p:cNvPr id="276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776787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F29EA709-C1B0-A34B-BFEB-924F116ED5EC}" type="slidenum">
              <a:rPr lang="en-US">
                <a:solidFill>
                  <a:prstClr val="black"/>
                </a:solidFill>
              </a:rPr>
              <a:pPr/>
              <a:t>21</a:t>
            </a:fld>
            <a:endParaRPr lang="en-US">
              <a:solidFill>
                <a:prstClr val="black"/>
              </a:solidFill>
            </a:endParaRPr>
          </a:p>
        </p:txBody>
      </p:sp>
      <p:sp>
        <p:nvSpPr>
          <p:cNvPr id="284675" name="Rectangle 1026"/>
          <p:cNvSpPr>
            <a:spLocks noGrp="1" noRot="1" noChangeAspect="1" noChangeArrowheads="1"/>
          </p:cNvSpPr>
          <p:nvPr>
            <p:ph type="sldImg"/>
          </p:nvPr>
        </p:nvSpPr>
        <p:spPr>
          <a:solidFill>
            <a:srgbClr val="FFFFFF"/>
          </a:solidFill>
          <a:ln/>
        </p:spPr>
      </p:sp>
      <p:sp>
        <p:nvSpPr>
          <p:cNvPr id="2846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442671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B0FC127-35F1-2749-B574-13C4AC697C66}" type="slidenum">
              <a:rPr lang="en-US">
                <a:solidFill>
                  <a:prstClr val="black"/>
                </a:solidFill>
              </a:rPr>
              <a:pPr/>
              <a:t>22</a:t>
            </a:fld>
            <a:endParaRPr lang="en-US">
              <a:solidFill>
                <a:prstClr val="black"/>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22460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22F2CD9-3B83-8A42-90FA-E16DF7B5877D}" type="slidenum">
              <a:rPr lang="en-US">
                <a:solidFill>
                  <a:prstClr val="black"/>
                </a:solidFill>
              </a:rPr>
              <a:pPr/>
              <a:t>4</a:t>
            </a:fld>
            <a:endParaRPr lang="en-US">
              <a:solidFill>
                <a:prstClr val="black"/>
              </a:solidFill>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21374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B0FC127-35F1-2749-B574-13C4AC697C66}" type="slidenum">
              <a:rPr lang="en-US">
                <a:solidFill>
                  <a:prstClr val="black"/>
                </a:solidFill>
              </a:rPr>
              <a:pPr/>
              <a:t>23</a:t>
            </a:fld>
            <a:endParaRPr lang="en-US">
              <a:solidFill>
                <a:prstClr val="black"/>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8350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B0FC127-35F1-2749-B574-13C4AC697C66}" type="slidenum">
              <a:rPr lang="en-US">
                <a:solidFill>
                  <a:prstClr val="black"/>
                </a:solidFill>
              </a:rPr>
              <a:pPr/>
              <a:t>24</a:t>
            </a:fld>
            <a:endParaRPr lang="en-US">
              <a:solidFill>
                <a:prstClr val="black"/>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4555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B0FC127-35F1-2749-B574-13C4AC697C66}" type="slidenum">
              <a:rPr lang="en-US">
                <a:solidFill>
                  <a:prstClr val="black"/>
                </a:solidFill>
              </a:rPr>
              <a:pPr/>
              <a:t>25</a:t>
            </a:fld>
            <a:endParaRPr lang="en-US">
              <a:solidFill>
                <a:prstClr val="black"/>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94509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F29EA709-C1B0-A34B-BFEB-924F116ED5EC}" type="slidenum">
              <a:rPr lang="en-US">
                <a:solidFill>
                  <a:prstClr val="black"/>
                </a:solidFill>
              </a:rPr>
              <a:pPr/>
              <a:t>26</a:t>
            </a:fld>
            <a:endParaRPr lang="en-US">
              <a:solidFill>
                <a:prstClr val="black"/>
              </a:solidFill>
            </a:endParaRPr>
          </a:p>
        </p:txBody>
      </p:sp>
      <p:sp>
        <p:nvSpPr>
          <p:cNvPr id="284675" name="Rectangle 1026"/>
          <p:cNvSpPr>
            <a:spLocks noGrp="1" noRot="1" noChangeAspect="1" noChangeArrowheads="1"/>
          </p:cNvSpPr>
          <p:nvPr>
            <p:ph type="sldImg"/>
          </p:nvPr>
        </p:nvSpPr>
        <p:spPr>
          <a:solidFill>
            <a:srgbClr val="FFFFFF"/>
          </a:solidFill>
          <a:ln/>
        </p:spPr>
      </p:sp>
      <p:sp>
        <p:nvSpPr>
          <p:cNvPr id="2846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360622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4D5F8C7-DC3B-9E4B-935B-2E37BB8F96C8}" type="slidenum">
              <a:rPr lang="en-US">
                <a:solidFill>
                  <a:prstClr val="black"/>
                </a:solidFill>
              </a:rPr>
              <a:pPr/>
              <a:t>31</a:t>
            </a:fld>
            <a:endParaRPr lang="en-US">
              <a:solidFill>
                <a:prstClr val="black"/>
              </a:solidFill>
            </a:endParaRPr>
          </a:p>
        </p:txBody>
      </p:sp>
      <p:sp>
        <p:nvSpPr>
          <p:cNvPr id="278531" name="Rectangle 2"/>
          <p:cNvSpPr>
            <a:spLocks noGrp="1" noRot="1" noChangeAspect="1" noChangeArrowheads="1"/>
          </p:cNvSpPr>
          <p:nvPr>
            <p:ph type="sldImg"/>
          </p:nvPr>
        </p:nvSpPr>
        <p:spPr>
          <a:solidFill>
            <a:srgbClr val="FFFFFF"/>
          </a:solidFill>
          <a:ln/>
        </p:spPr>
      </p:sp>
      <p:sp>
        <p:nvSpPr>
          <p:cNvPr id="278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520318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52CF6F3-2230-F047-BA83-C9CC405BD571}" type="slidenum">
              <a:rPr lang="en-US">
                <a:solidFill>
                  <a:prstClr val="black"/>
                </a:solidFill>
              </a:rPr>
              <a:pPr/>
              <a:t>36</a:t>
            </a:fld>
            <a:endParaRPr lang="en-US">
              <a:solidFill>
                <a:prstClr val="black"/>
              </a:solidFill>
            </a:endParaRPr>
          </a:p>
        </p:txBody>
      </p:sp>
      <p:sp>
        <p:nvSpPr>
          <p:cNvPr id="286723" name="Rectangle 1026"/>
          <p:cNvSpPr>
            <a:spLocks noGrp="1" noRot="1" noChangeAspect="1" noChangeArrowheads="1"/>
          </p:cNvSpPr>
          <p:nvPr>
            <p:ph type="sldImg"/>
          </p:nvPr>
        </p:nvSpPr>
        <p:spPr>
          <a:solidFill>
            <a:srgbClr val="FFFFFF"/>
          </a:solidFill>
          <a:ln/>
        </p:spPr>
      </p:sp>
      <p:sp>
        <p:nvSpPr>
          <p:cNvPr id="2867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41600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18D9AFF-6CFF-3E44-A7E9-FD9436302B0D}" type="slidenum">
              <a:rPr lang="en-US"/>
              <a:pPr/>
              <a:t>37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709726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18D9AFF-6CFF-3E44-A7E9-FD9436302B0D}" type="slidenum">
              <a:rPr lang="en-US"/>
              <a:pPr/>
              <a:t>38</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852436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C47E41C-1CC0-8644-BABD-2187976CEBD5}" type="slidenum">
              <a:rPr lang="en-US"/>
              <a:pPr/>
              <a:t>39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22710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18D9AFF-6CFF-3E44-A7E9-FD9436302B0D}" type="slidenum">
              <a:rPr lang="en-US"/>
              <a:pPr/>
              <a:t>40</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6696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D32A0B-BA22-024D-BA44-70D25D4529F2}" type="slidenum">
              <a:rPr lang="en-US" sz="1200"/>
              <a:pPr/>
              <a:t>5</a:t>
            </a:fld>
            <a:endParaRPr lang="en-US" sz="1200"/>
          </a:p>
        </p:txBody>
      </p:sp>
      <p:sp>
        <p:nvSpPr>
          <p:cNvPr id="640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06634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18D9AFF-6CFF-3E44-A7E9-FD9436302B0D}" type="slidenum">
              <a:rPr lang="en-US"/>
              <a:pPr/>
              <a:t>41</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282252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F29EA709-C1B0-A34B-BFEB-924F116ED5EC}" type="slidenum">
              <a:rPr lang="en-US">
                <a:solidFill>
                  <a:prstClr val="black"/>
                </a:solidFill>
              </a:rPr>
              <a:pPr/>
              <a:t>42</a:t>
            </a:fld>
            <a:endParaRPr lang="en-US">
              <a:solidFill>
                <a:prstClr val="black"/>
              </a:solidFill>
            </a:endParaRPr>
          </a:p>
        </p:txBody>
      </p:sp>
      <p:sp>
        <p:nvSpPr>
          <p:cNvPr id="284675" name="Rectangle 1026"/>
          <p:cNvSpPr>
            <a:spLocks noGrp="1" noRot="1" noChangeAspect="1" noChangeArrowheads="1"/>
          </p:cNvSpPr>
          <p:nvPr>
            <p:ph type="sldImg"/>
          </p:nvPr>
        </p:nvSpPr>
        <p:spPr>
          <a:solidFill>
            <a:srgbClr val="FFFFFF"/>
          </a:solidFill>
          <a:ln/>
        </p:spPr>
      </p:sp>
      <p:sp>
        <p:nvSpPr>
          <p:cNvPr id="2846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97120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9B0FC127-35F1-2749-B574-13C4AC697C66}" type="slidenum">
              <a:rPr lang="en-US">
                <a:solidFill>
                  <a:prstClr val="black"/>
                </a:solidFill>
              </a:rPr>
              <a:pPr/>
              <a:t>43</a:t>
            </a:fld>
            <a:endParaRPr lang="en-US">
              <a:solidFill>
                <a:prstClr val="black"/>
              </a:solidFill>
            </a:endParaRPr>
          </a:p>
        </p:txBody>
      </p:sp>
      <p:sp>
        <p:nvSpPr>
          <p:cNvPr id="280579" name="Rectangle 2"/>
          <p:cNvSpPr>
            <a:spLocks noGrp="1" noRot="1" noChangeAspect="1" noChangeArrowheads="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73233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875E6A11-FF92-644D-8587-620012BEB195}" type="slidenum">
              <a:rPr lang="en-US">
                <a:solidFill>
                  <a:prstClr val="black"/>
                </a:solidFill>
              </a:rPr>
              <a:pPr/>
              <a:t>46</a:t>
            </a:fld>
            <a:endParaRPr lang="en-US">
              <a:solidFill>
                <a:prstClr val="black"/>
              </a:solidFill>
            </a:endParaRPr>
          </a:p>
        </p:txBody>
      </p:sp>
      <p:sp>
        <p:nvSpPr>
          <p:cNvPr id="288771" name="Rectangle 1026"/>
          <p:cNvSpPr>
            <a:spLocks noGrp="1" noRot="1" noChangeAspect="1" noChangeArrowheads="1"/>
          </p:cNvSpPr>
          <p:nvPr>
            <p:ph type="sldImg"/>
          </p:nvPr>
        </p:nvSpPr>
        <p:spPr>
          <a:solidFill>
            <a:srgbClr val="FFFFFF"/>
          </a:solidFill>
          <a:ln/>
        </p:spPr>
      </p:sp>
      <p:sp>
        <p:nvSpPr>
          <p:cNvPr id="28877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49923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a:lstStyle/>
          <a:p>
            <a:pPr eaLnBrk="1" hangingPunct="1">
              <a:spcBef>
                <a:spcPct val="0"/>
              </a:spcBef>
            </a:pPr>
            <a:r>
              <a:rPr lang="en-US" sz="2000" b="1">
                <a:latin typeface="Times New Roman" pitchFamily="-108" charset="0"/>
                <a:ea typeface="Times New Roman" pitchFamily="-108" charset="0"/>
                <a:cs typeface="Times New Roman" pitchFamily="-108" charset="0"/>
              </a:rPr>
              <a:t>While there, McConnell was involved in developing programmed texts. Although his experience there was less than positive, McConnell never lost sight of the potential of the model. </a:t>
            </a:r>
          </a:p>
          <a:p>
            <a:pPr eaLnBrk="1" hangingPunct="1">
              <a:spcBef>
                <a:spcPct val="0"/>
              </a:spcBef>
            </a:pPr>
            <a:endParaRPr lang="en-US" sz="2000">
              <a:ea typeface="ＭＳ Ｐゴシック" pitchFamily="-108" charset="-128"/>
              <a:cs typeface="ＭＳ Ｐゴシック" pitchFamily="-108" charset="-128"/>
            </a:endParaRPr>
          </a:p>
        </p:txBody>
      </p:sp>
      <p:sp>
        <p:nvSpPr>
          <p:cNvPr id="125956" name="Slide Number Placeholder 3"/>
          <p:cNvSpPr>
            <a:spLocks noGrp="1"/>
          </p:cNvSpPr>
          <p:nvPr>
            <p:ph type="sldNum" sz="quarter" idx="5"/>
          </p:nvPr>
        </p:nvSpPr>
        <p:spPr bwMode="auto">
          <a:noFill/>
          <a:ln>
            <a:miter lim="800000"/>
            <a:headEnd/>
            <a:tailEnd/>
          </a:ln>
        </p:spPr>
        <p:txBody>
          <a:bodyPr/>
          <a:lstStyle/>
          <a:p>
            <a:fld id="{E3028D92-9353-B946-9818-04EC011F376C}" type="slidenum">
              <a:rPr lang="en-US"/>
              <a:pPr/>
              <a:t>50</a:t>
            </a:fld>
            <a:endParaRPr lang="en-US"/>
          </a:p>
        </p:txBody>
      </p:sp>
    </p:spTree>
    <p:extLst>
      <p:ext uri="{BB962C8B-B14F-4D97-AF65-F5344CB8AC3E}">
        <p14:creationId xmlns:p14="http://schemas.microsoft.com/office/powerpoint/2010/main" val="2851492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r>
              <a:rPr lang="en-US" sz="2000" b="1">
                <a:latin typeface="Times New Roman" pitchFamily="-108" charset="0"/>
                <a:ea typeface="Times New Roman" pitchFamily="-108" charset="0"/>
                <a:cs typeface="Times New Roman" pitchFamily="-108" charset="0"/>
              </a:rPr>
              <a:t>As mentioned earlier, Rutherford demonstrates that in the early 1970s b-mod was placed under exacting scrutiny in political and social circles. This was due, in no small part, to abuses in various settings, in part to sensationalist press coverage, and also clearly to a misunderstanding by politicians and the public-at-large of all that b-mod entailed. For many, b-mod was often equated with aversive conditioning, drug therapy, electroshock, and psychosurgery. </a:t>
            </a:r>
            <a:endParaRPr lang="en-US" sz="2000" b="1">
              <a:ea typeface="ＭＳ Ｐゴシック" pitchFamily="-108" charset="-128"/>
              <a:cs typeface="ＭＳ Ｐゴシック" pitchFamily="-108"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9F10B2A2-A91A-4F4B-B34C-DA86E490014C}" type="slidenum">
              <a:rPr lang="en-US"/>
              <a:pPr/>
              <a:t>52</a:t>
            </a:fld>
            <a:endParaRPr lang="en-US"/>
          </a:p>
        </p:txBody>
      </p:sp>
    </p:spTree>
    <p:extLst>
      <p:ext uri="{BB962C8B-B14F-4D97-AF65-F5344CB8AC3E}">
        <p14:creationId xmlns:p14="http://schemas.microsoft.com/office/powerpoint/2010/main" val="54209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eaLnBrk="1" hangingPunct="1">
              <a:spcBef>
                <a:spcPts val="13"/>
              </a:spcBef>
              <a:spcAft>
                <a:spcPts val="13"/>
              </a:spcAft>
            </a:pPr>
            <a:r>
              <a:rPr lang="en-US" sz="2000" b="1">
                <a:latin typeface="Times New Roman" pitchFamily="-108" charset="0"/>
                <a:ea typeface="Times" pitchFamily="-108" charset="0"/>
                <a:cs typeface="Times" pitchFamily="-108" charset="0"/>
              </a:rPr>
              <a:t>McConnell was also quite interested in a successful token economy system set up in New Jersey by Frank Petrock. McConnell persuaded Petrock to re-locate to Ann Arbor and two token economy programs were set up – the first at the Green Oak Center at the Maxey Boys Training School under Petrock’s supervision, the second at the Vocational Residential Center at the Juvenile Court in Washtenaw County with one of McConnell’s former students, Tim Walter as Director. </a:t>
            </a:r>
          </a:p>
          <a:p>
            <a:pPr eaLnBrk="1" hangingPunct="1">
              <a:spcBef>
                <a:spcPct val="0"/>
              </a:spcBef>
            </a:pPr>
            <a:endParaRPr lang="en-US">
              <a:ea typeface="ＭＳ Ｐゴシック" pitchFamily="-108" charset="-128"/>
              <a:cs typeface="ＭＳ Ｐゴシック" pitchFamily="-108" charset="-128"/>
            </a:endParaRPr>
          </a:p>
        </p:txBody>
      </p:sp>
      <p:sp>
        <p:nvSpPr>
          <p:cNvPr id="76804" name="Slide Number Placeholder 3"/>
          <p:cNvSpPr>
            <a:spLocks noGrp="1"/>
          </p:cNvSpPr>
          <p:nvPr>
            <p:ph type="sldNum" sz="quarter" idx="5"/>
          </p:nvPr>
        </p:nvSpPr>
        <p:spPr bwMode="auto">
          <a:noFill/>
          <a:ln>
            <a:miter lim="800000"/>
            <a:headEnd/>
            <a:tailEnd/>
          </a:ln>
        </p:spPr>
        <p:txBody>
          <a:bodyPr/>
          <a:lstStyle/>
          <a:p>
            <a:fld id="{E26F8FC4-138C-BE45-A912-7BDA98C9116F}" type="slidenum">
              <a:rPr lang="en-US"/>
              <a:pPr/>
              <a:t>53</a:t>
            </a:fld>
            <a:endParaRPr lang="en-US"/>
          </a:p>
        </p:txBody>
      </p:sp>
    </p:spTree>
    <p:extLst>
      <p:ext uri="{BB962C8B-B14F-4D97-AF65-F5344CB8AC3E}">
        <p14:creationId xmlns:p14="http://schemas.microsoft.com/office/powerpoint/2010/main" val="2159340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spcBef>
                <a:spcPct val="0"/>
              </a:spcBef>
            </a:pPr>
            <a:r>
              <a:rPr lang="en-US" sz="2000" b="1">
                <a:latin typeface="Times New Roman" pitchFamily="-108" charset="0"/>
                <a:ea typeface="Times New Roman" pitchFamily="-108" charset="0"/>
                <a:cs typeface="Times New Roman" pitchFamily="-108" charset="0"/>
              </a:rPr>
              <a:t>The movie </a:t>
            </a:r>
            <a:r>
              <a:rPr lang="en-US" sz="2000" b="1" i="1">
                <a:latin typeface="Times New Roman" pitchFamily="-108" charset="0"/>
                <a:ea typeface="Times New Roman" pitchFamily="-108" charset="0"/>
                <a:cs typeface="Times New Roman" pitchFamily="-108" charset="0"/>
              </a:rPr>
              <a:t>Clockwork Orange,</a:t>
            </a:r>
            <a:r>
              <a:rPr lang="en-US" sz="2000" b="1">
                <a:latin typeface="Times New Roman" pitchFamily="-108" charset="0"/>
                <a:ea typeface="Times New Roman" pitchFamily="-108" charset="0"/>
                <a:cs typeface="Times New Roman" pitchFamily="-108" charset="0"/>
              </a:rPr>
              <a:t> appearing in 1971, garnering 4 Oscar nominations, and grossing more than $25.5 million certainly didn’t help matters.</a:t>
            </a:r>
          </a:p>
          <a:p>
            <a:pPr eaLnBrk="1" hangingPunct="1">
              <a:spcBef>
                <a:spcPct val="0"/>
              </a:spcBef>
            </a:pPr>
            <a:endParaRPr lang="en-US">
              <a:ea typeface="ＭＳ Ｐゴシック" pitchFamily="-108" charset="-128"/>
              <a:cs typeface="ＭＳ Ｐゴシック" pitchFamily="-108"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042DDA60-6384-8A43-8F51-BBB73E6C86FD}" type="slidenum">
              <a:rPr lang="en-US"/>
              <a:pPr/>
              <a:t>54</a:t>
            </a:fld>
            <a:endParaRPr lang="en-US"/>
          </a:p>
        </p:txBody>
      </p:sp>
    </p:spTree>
    <p:extLst>
      <p:ext uri="{BB962C8B-B14F-4D97-AF65-F5344CB8AC3E}">
        <p14:creationId xmlns:p14="http://schemas.microsoft.com/office/powerpoint/2010/main" val="614799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r>
              <a:rPr lang="en-US" sz="2000" b="1">
                <a:latin typeface="Times New Roman" pitchFamily="-108" charset="0"/>
                <a:ea typeface="Times New Roman" pitchFamily="-108" charset="0"/>
                <a:cs typeface="Times New Roman" pitchFamily="-108" charset="0"/>
              </a:rPr>
              <a:t>But nor did McConnell’s </a:t>
            </a:r>
            <a:r>
              <a:rPr lang="en-US" sz="2000" b="1" i="1">
                <a:latin typeface="Times New Roman" pitchFamily="-108" charset="0"/>
                <a:ea typeface="Times New Roman" pitchFamily="-108" charset="0"/>
                <a:cs typeface="Times New Roman" pitchFamily="-108" charset="0"/>
              </a:rPr>
              <a:t>Psychology Today</a:t>
            </a:r>
            <a:r>
              <a:rPr lang="en-US" sz="2000" b="1">
                <a:latin typeface="Times New Roman" pitchFamily="-108" charset="0"/>
                <a:ea typeface="Times New Roman" pitchFamily="-108" charset="0"/>
                <a:cs typeface="Times New Roman" pitchFamily="-108" charset="0"/>
              </a:rPr>
              <a:t> article. In fact, Trotter and Warren, writing in 1974 in the </a:t>
            </a:r>
            <a:r>
              <a:rPr lang="en-US" sz="2000" b="1" i="1">
                <a:latin typeface="Times New Roman" pitchFamily="-108" charset="0"/>
                <a:ea typeface="Times New Roman" pitchFamily="-108" charset="0"/>
                <a:cs typeface="Times New Roman" pitchFamily="-108" charset="0"/>
              </a:rPr>
              <a:t>APA Monitor</a:t>
            </a:r>
            <a:r>
              <a:rPr lang="en-US" sz="2000" b="1">
                <a:latin typeface="Times New Roman" pitchFamily="-108" charset="0"/>
                <a:ea typeface="Times New Roman" pitchFamily="-108" charset="0"/>
                <a:cs typeface="Times New Roman" pitchFamily="-108" charset="0"/>
              </a:rPr>
              <a:t>, lay the blame for the public misunderstanding at McConnell’s feet.</a:t>
            </a:r>
          </a:p>
          <a:p>
            <a:pPr eaLnBrk="1" hangingPunct="1">
              <a:spcBef>
                <a:spcPct val="0"/>
              </a:spcBef>
            </a:pPr>
            <a:endParaRPr lang="en-US">
              <a:ea typeface="ＭＳ Ｐゴシック" pitchFamily="-108" charset="-128"/>
              <a:cs typeface="ＭＳ Ｐゴシック" pitchFamily="-108"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ECB3BDDE-691F-9B47-8C38-2E966E568CA2}" type="slidenum">
              <a:rPr lang="en-US"/>
              <a:pPr/>
              <a:t>55</a:t>
            </a:fld>
            <a:endParaRPr lang="en-US"/>
          </a:p>
        </p:txBody>
      </p:sp>
    </p:spTree>
    <p:extLst>
      <p:ext uri="{BB962C8B-B14F-4D97-AF65-F5344CB8AC3E}">
        <p14:creationId xmlns:p14="http://schemas.microsoft.com/office/powerpoint/2010/main" val="3040817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a:lstStyle/>
          <a:p>
            <a:pPr eaLnBrk="1" hangingPunct="1">
              <a:spcBef>
                <a:spcPct val="0"/>
              </a:spcBef>
            </a:pPr>
            <a:r>
              <a:rPr lang="en-US" sz="2000" b="1">
                <a:latin typeface="Times New Roman" pitchFamily="-108" charset="0"/>
                <a:ea typeface="Times New Roman" pitchFamily="-108" charset="0"/>
                <a:cs typeface="Times New Roman" pitchFamily="-108" charset="0"/>
              </a:rPr>
              <a:t>Articles featuring or quoting McConnell on obesity appeared in 5 Michigan newspapers . . . </a:t>
            </a:r>
            <a:endParaRPr lang="en-US" sz="2000" b="1">
              <a:ea typeface="ＭＳ Ｐゴシック" pitchFamily="-108" charset="-128"/>
              <a:cs typeface="ＭＳ Ｐゴシック" pitchFamily="-108"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5E885C7C-3B16-BB4D-9C66-A6C35B4CC9F9}" type="slidenum">
              <a:rPr lang="en-US"/>
              <a:pPr/>
              <a:t>56</a:t>
            </a:fld>
            <a:endParaRPr lang="en-US"/>
          </a:p>
        </p:txBody>
      </p:sp>
    </p:spTree>
    <p:extLst>
      <p:ext uri="{BB962C8B-B14F-4D97-AF65-F5344CB8AC3E}">
        <p14:creationId xmlns:p14="http://schemas.microsoft.com/office/powerpoint/2010/main" val="174348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9AA40-65B9-C04E-8491-4BFED377B7E1}" type="slidenum">
              <a:rPr lang="en-US" sz="1200"/>
              <a:pPr/>
              <a:t>6</a:t>
            </a:fld>
            <a:endParaRPr lang="en-US" sz="1200"/>
          </a:p>
        </p:txBody>
      </p:sp>
      <p:sp>
        <p:nvSpPr>
          <p:cNvPr id="3840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143875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a:lstStyle/>
          <a:p>
            <a:pPr eaLnBrk="1" hangingPunct="1">
              <a:spcBef>
                <a:spcPts val="13"/>
              </a:spcBef>
              <a:spcAft>
                <a:spcPts val="13"/>
              </a:spcAft>
            </a:pPr>
            <a:r>
              <a:rPr lang="en-US" sz="2000" b="1">
                <a:latin typeface="Times New Roman" pitchFamily="-108" charset="0"/>
                <a:ea typeface="Times" pitchFamily="-108" charset="0"/>
                <a:cs typeface="Times" pitchFamily="-108" charset="0"/>
              </a:rPr>
              <a:t>. . . and the </a:t>
            </a:r>
            <a:r>
              <a:rPr lang="en-US" sz="2000" b="1" i="1">
                <a:latin typeface="Times New Roman" pitchFamily="-108" charset="0"/>
                <a:ea typeface="Times" pitchFamily="-108" charset="0"/>
                <a:cs typeface="Times" pitchFamily="-108" charset="0"/>
              </a:rPr>
              <a:t>National Enquirer</a:t>
            </a:r>
            <a:r>
              <a:rPr lang="en-US" sz="2000" b="1">
                <a:latin typeface="Times New Roman" pitchFamily="-108" charset="0"/>
                <a:ea typeface="Times" pitchFamily="-108" charset="0"/>
                <a:cs typeface="Times" pitchFamily="-108" charset="0"/>
              </a:rPr>
              <a:t> in 1974 and McConnell appeared with Smith on the </a:t>
            </a:r>
            <a:r>
              <a:rPr lang="en-US" sz="2000" b="1" i="1">
                <a:latin typeface="Times New Roman" pitchFamily="-108" charset="0"/>
                <a:ea typeface="Times" pitchFamily="-108" charset="0"/>
                <a:cs typeface="Times" pitchFamily="-108" charset="0"/>
              </a:rPr>
              <a:t>Phil Donahue Show</a:t>
            </a:r>
            <a:r>
              <a:rPr lang="en-US" sz="2000" b="1">
                <a:latin typeface="Times New Roman" pitchFamily="-108" charset="0"/>
                <a:ea typeface="Times" pitchFamily="-108" charset="0"/>
                <a:cs typeface="Times" pitchFamily="-108" charset="0"/>
              </a:rPr>
              <a:t> in 1975.</a:t>
            </a:r>
          </a:p>
          <a:p>
            <a:pPr eaLnBrk="1" hangingPunct="1">
              <a:spcBef>
                <a:spcPct val="0"/>
              </a:spcBef>
            </a:pPr>
            <a:endParaRPr lang="en-US" sz="2000" b="1">
              <a:ea typeface="ＭＳ Ｐゴシック" pitchFamily="-108" charset="-128"/>
              <a:cs typeface="ＭＳ Ｐゴシック" pitchFamily="-108" charset="-128"/>
            </a:endParaRPr>
          </a:p>
        </p:txBody>
      </p:sp>
      <p:sp>
        <p:nvSpPr>
          <p:cNvPr id="105476" name="Slide Number Placeholder 3"/>
          <p:cNvSpPr>
            <a:spLocks noGrp="1"/>
          </p:cNvSpPr>
          <p:nvPr>
            <p:ph type="sldNum" sz="quarter" idx="5"/>
          </p:nvPr>
        </p:nvSpPr>
        <p:spPr bwMode="auto">
          <a:noFill/>
          <a:ln>
            <a:miter lim="800000"/>
            <a:headEnd/>
            <a:tailEnd/>
          </a:ln>
        </p:spPr>
        <p:txBody>
          <a:bodyPr/>
          <a:lstStyle/>
          <a:p>
            <a:fld id="{810E88E2-C18A-524E-B6D6-18AA9281307C}" type="slidenum">
              <a:rPr lang="en-US"/>
              <a:pPr/>
              <a:t>57</a:t>
            </a:fld>
            <a:endParaRPr lang="en-US"/>
          </a:p>
        </p:txBody>
      </p:sp>
    </p:spTree>
    <p:extLst>
      <p:ext uri="{BB962C8B-B14F-4D97-AF65-F5344CB8AC3E}">
        <p14:creationId xmlns:p14="http://schemas.microsoft.com/office/powerpoint/2010/main" val="237665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41B6F-2546-1E4E-B32C-B3E2759418E2}" type="slidenum">
              <a:rPr lang="en-US"/>
              <a:pPr/>
              <a:t>7</a:t>
            </a:fld>
            <a:endParaRPr lang="en-US"/>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469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A3C01-1044-C54B-827A-114D63FEFEDD}" type="slidenum">
              <a:rPr lang="en-US"/>
              <a:pPr/>
              <a:t>8</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4753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959AC-6698-704E-918B-F7DBBE027BB1}" type="slidenum">
              <a:rPr lang="en-US"/>
              <a:pPr/>
              <a:t>9</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8831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9DBC66-46EB-B949-AFB9-1B2FEC915C13}" type="slidenum">
              <a:rPr lang="en-US"/>
              <a:pPr/>
              <a:t>10</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9800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DF51F-9476-6D47-B42D-8597E4E10B17}" type="slidenum">
              <a:rPr lang="en-US"/>
              <a:pPr/>
              <a:t>11</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446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B6F92C-FB4F-6447-BF43-89AA3B90370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charset="0"/>
              </a:defRPr>
            </a:lvl1pPr>
          </a:lstStyle>
          <a:p>
            <a:pPr>
              <a:defRPr/>
            </a:pPr>
            <a:fld id="{9BD08F36-4BAD-0448-904C-FBFA36F2D3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FDECD9F-DDFA-8F48-8CB4-B97C910E8AC7}"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defRPr>
            </a:lvl1pPr>
          </a:lstStyle>
          <a:p>
            <a:pPr defTabSz="914400" eaLnBrk="0" fontAlgn="base" hangingPunct="0">
              <a:spcBef>
                <a:spcPct val="0"/>
              </a:spcBef>
              <a:spcAft>
                <a:spcPct val="0"/>
              </a:spcAft>
              <a:defRPr/>
            </a:pPr>
            <a:fld id="{54D31B00-CC25-594F-B118-932BBFD8A605}"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6" charset="0"/>
        </a:defRPr>
      </a:lvl6pPr>
      <a:lvl7pPr marL="914400" algn="ctr" rtl="0" eaLnBrk="0" fontAlgn="base" hangingPunct="0">
        <a:spcBef>
          <a:spcPct val="0"/>
        </a:spcBef>
        <a:spcAft>
          <a:spcPct val="0"/>
        </a:spcAft>
        <a:defRPr sz="4400">
          <a:solidFill>
            <a:schemeClr val="tx2"/>
          </a:solidFill>
          <a:latin typeface="Times" pitchFamily="-106" charset="0"/>
        </a:defRPr>
      </a:lvl7pPr>
      <a:lvl8pPr marL="1371600" algn="ctr" rtl="0" eaLnBrk="0" fontAlgn="base" hangingPunct="0">
        <a:spcBef>
          <a:spcPct val="0"/>
        </a:spcBef>
        <a:spcAft>
          <a:spcPct val="0"/>
        </a:spcAft>
        <a:defRPr sz="4400">
          <a:solidFill>
            <a:schemeClr val="tx2"/>
          </a:solidFill>
          <a:latin typeface="Times" pitchFamily="-106" charset="0"/>
        </a:defRPr>
      </a:lvl8pPr>
      <a:lvl9pPr marL="1828800" algn="ctr" rtl="0" eaLnBrk="0" fontAlgn="base" hangingPunct="0">
        <a:spcBef>
          <a:spcPct val="0"/>
        </a:spcBef>
        <a:spcAft>
          <a:spcPct val="0"/>
        </a:spcAft>
        <a:defRPr sz="4400">
          <a:solidFill>
            <a:schemeClr val="tx2"/>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a:defRPr>
            </a:lvl1pPr>
          </a:lstStyle>
          <a:p>
            <a:pPr defTabSz="914400" eaLnBrk="0" fontAlgn="base" hangingPunct="0">
              <a:spcBef>
                <a:spcPct val="0"/>
              </a:spcBef>
              <a:spcAft>
                <a:spcPct val="0"/>
              </a:spcAft>
              <a:defRPr/>
            </a:pPr>
            <a:fld id="{9C5C3125-63FF-BB40-809F-98A325118AD9}" type="slidenum">
              <a:rPr lang="en-US"/>
              <a:pPr defTabSz="914400" eaLnBrk="0" fontAlgn="base" hangingPunct="0">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3B22F11-76BC-3B41-8CDF-439AFC6C57DA}" type="slidenum">
              <a:rPr lang="en-US">
                <a:solidFill>
                  <a:srgbClr val="000000"/>
                </a:solidFill>
              </a:rPr>
              <a:pPr defTabSz="914400"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slide" Target="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teLoNYvOf90"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203325" y="1050925"/>
            <a:ext cx="6592888" cy="253047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8000" b="1">
                <a:solidFill>
                  <a:srgbClr val="FFFFFF"/>
                </a:solidFill>
                <a:latin typeface="Times" charset="0"/>
              </a:rPr>
              <a:t>What is a</a:t>
            </a:r>
          </a:p>
          <a:p>
            <a:pPr algn="ctr" defTabSz="914400" eaLnBrk="0" fontAlgn="base" hangingPunct="0">
              <a:spcBef>
                <a:spcPct val="0"/>
              </a:spcBef>
              <a:spcAft>
                <a:spcPct val="0"/>
              </a:spcAft>
            </a:pPr>
            <a:r>
              <a:rPr lang="en-US" sz="8000" b="1">
                <a:solidFill>
                  <a:srgbClr val="FFFFFF"/>
                </a:solidFill>
                <a:latin typeface="Times" charset="0"/>
              </a:rPr>
              <a:t>Human being?</a:t>
            </a:r>
            <a:endParaRPr lang="en-US" sz="7200" b="1">
              <a:solidFill>
                <a:srgbClr val="FFFFFF"/>
              </a:solidFill>
              <a:latin typeface="Times" charset="0"/>
            </a:endParaRPr>
          </a:p>
        </p:txBody>
      </p:sp>
      <p:sp>
        <p:nvSpPr>
          <p:cNvPr id="104451" name="Rectangle 4"/>
          <p:cNvSpPr>
            <a:spLocks noChangeArrowheads="1"/>
          </p:cNvSpPr>
          <p:nvPr/>
        </p:nvSpPr>
        <p:spPr bwMode="auto">
          <a:xfrm>
            <a:off x="609600" y="3962400"/>
            <a:ext cx="7897813"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FFFFFF"/>
                </a:solidFill>
                <a:latin typeface="Times New Roman" charset="0"/>
              </a:rPr>
              <a:t>How can we “conceptualize” - think about - human beings?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371600" y="304800"/>
            <a:ext cx="5773738"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1">
                <a:solidFill>
                  <a:srgbClr val="000000"/>
                </a:solidFill>
                <a:latin typeface="Times" charset="0"/>
              </a:rPr>
              <a:t>The Dillingham Commission</a:t>
            </a:r>
          </a:p>
          <a:p>
            <a:pPr algn="ctr"/>
            <a:r>
              <a:rPr lang="en-US" sz="3600" b="1">
                <a:solidFill>
                  <a:srgbClr val="000000"/>
                </a:solidFill>
                <a:latin typeface="Times" charset="0"/>
              </a:rPr>
              <a:t>1907 - 1911</a:t>
            </a:r>
            <a:endParaRPr lang="en-US">
              <a:latin typeface="Times" charset="0"/>
            </a:endParaRPr>
          </a:p>
        </p:txBody>
      </p:sp>
      <p:sp>
        <p:nvSpPr>
          <p:cNvPr id="36867" name="Text Box 3"/>
          <p:cNvSpPr txBox="1">
            <a:spLocks noChangeArrowheads="1"/>
          </p:cNvSpPr>
          <p:nvPr/>
        </p:nvSpPr>
        <p:spPr bwMode="auto">
          <a:xfrm>
            <a:off x="304800" y="1752600"/>
            <a:ext cx="8390839" cy="4330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5000"/>
              </a:lnSpc>
            </a:pPr>
            <a:r>
              <a:rPr lang="en-US" sz="2400" b="1" dirty="0">
                <a:solidFill>
                  <a:srgbClr val="000000"/>
                </a:solidFill>
                <a:latin typeface="Times New Roman"/>
                <a:cs typeface="Times New Roman"/>
              </a:rPr>
              <a:t>In 1907, the United States Senate, under intense pressure </a:t>
            </a:r>
          </a:p>
          <a:p>
            <a:pPr>
              <a:lnSpc>
                <a:spcPct val="115000"/>
              </a:lnSpc>
            </a:pPr>
            <a:r>
              <a:rPr lang="en-US" sz="2400" b="1" dirty="0">
                <a:solidFill>
                  <a:srgbClr val="000000"/>
                </a:solidFill>
                <a:latin typeface="Times New Roman"/>
                <a:cs typeface="Times New Roman"/>
              </a:rPr>
              <a:t>from groups like the Immigration Restriction League, formed </a:t>
            </a:r>
          </a:p>
          <a:p>
            <a:pPr>
              <a:lnSpc>
                <a:spcPct val="115000"/>
              </a:lnSpc>
            </a:pPr>
            <a:r>
              <a:rPr lang="en-US" sz="2400" b="1" dirty="0">
                <a:solidFill>
                  <a:srgbClr val="000000"/>
                </a:solidFill>
                <a:latin typeface="Times New Roman"/>
                <a:cs typeface="Times New Roman"/>
              </a:rPr>
              <a:t>the Dillingham Commission to study the origins and </a:t>
            </a:r>
          </a:p>
          <a:p>
            <a:pPr>
              <a:lnSpc>
                <a:spcPct val="115000"/>
              </a:lnSpc>
            </a:pPr>
            <a:r>
              <a:rPr lang="en-US" sz="2400" b="1" dirty="0">
                <a:solidFill>
                  <a:srgbClr val="000000"/>
                </a:solidFill>
                <a:latin typeface="Times New Roman"/>
                <a:cs typeface="Times New Roman"/>
              </a:rPr>
              <a:t>consequences of immigration. In a series of reports published</a:t>
            </a:r>
          </a:p>
          <a:p>
            <a:pPr>
              <a:lnSpc>
                <a:spcPct val="115000"/>
              </a:lnSpc>
            </a:pPr>
            <a:r>
              <a:rPr lang="en-US" sz="2400" b="1" dirty="0">
                <a:solidFill>
                  <a:srgbClr val="000000"/>
                </a:solidFill>
                <a:latin typeface="Times New Roman"/>
                <a:cs typeface="Times New Roman"/>
              </a:rPr>
              <a:t>in 1910 and 1911, the Commission claimed that a crucial </a:t>
            </a:r>
          </a:p>
          <a:p>
            <a:pPr>
              <a:lnSpc>
                <a:spcPct val="115000"/>
              </a:lnSpc>
            </a:pPr>
            <a:r>
              <a:rPr lang="en-US" sz="2400" b="1" i="1" dirty="0">
                <a:solidFill>
                  <a:srgbClr val="EF1F1D"/>
                </a:solidFill>
                <a:latin typeface="Times New Roman"/>
                <a:cs typeface="Times New Roman"/>
              </a:rPr>
              <a:t>shift in European immigration patterns corresponded to the </a:t>
            </a:r>
          </a:p>
          <a:p>
            <a:pPr>
              <a:lnSpc>
                <a:spcPct val="115000"/>
              </a:lnSpc>
            </a:pPr>
            <a:r>
              <a:rPr lang="en-US" sz="2400" b="1" i="1" dirty="0">
                <a:solidFill>
                  <a:srgbClr val="EF1F1D"/>
                </a:solidFill>
                <a:latin typeface="Times New Roman"/>
                <a:cs typeface="Times New Roman"/>
              </a:rPr>
              <a:t>rise of social and economic problems in the United States</a:t>
            </a:r>
            <a:r>
              <a:rPr lang="en-US" sz="2400" b="1" dirty="0">
                <a:solidFill>
                  <a:srgbClr val="000000"/>
                </a:solidFill>
                <a:latin typeface="Times New Roman"/>
                <a:cs typeface="Times New Roman"/>
              </a:rPr>
              <a:t>.</a:t>
            </a:r>
          </a:p>
          <a:p>
            <a:pPr>
              <a:lnSpc>
                <a:spcPct val="115000"/>
              </a:lnSpc>
            </a:pPr>
            <a:r>
              <a:rPr lang="en-US" sz="2400" b="1" dirty="0">
                <a:solidFill>
                  <a:srgbClr val="000000"/>
                </a:solidFill>
                <a:latin typeface="Times New Roman"/>
                <a:cs typeface="Times New Roman"/>
              </a:rPr>
              <a:t>Before the 1880s, according to the Commission, most migrants </a:t>
            </a:r>
          </a:p>
          <a:p>
            <a:pPr>
              <a:lnSpc>
                <a:spcPct val="115000"/>
              </a:lnSpc>
            </a:pPr>
            <a:r>
              <a:rPr lang="en-US" sz="2400" b="1" dirty="0">
                <a:solidFill>
                  <a:srgbClr val="000000"/>
                </a:solidFill>
                <a:latin typeface="Times New Roman"/>
                <a:cs typeface="Times New Roman"/>
              </a:rPr>
              <a:t>to the United States had arrived from northern and western </a:t>
            </a:r>
          </a:p>
          <a:p>
            <a:pPr>
              <a:lnSpc>
                <a:spcPct val="115000"/>
              </a:lnSpc>
            </a:pPr>
            <a:r>
              <a:rPr lang="en-US" sz="2400" b="1" dirty="0">
                <a:solidFill>
                  <a:srgbClr val="000000"/>
                </a:solidFill>
                <a:latin typeface="Times New Roman"/>
                <a:cs typeface="Times New Roman"/>
              </a:rPr>
              <a:t>Europe. </a:t>
            </a:r>
            <a:endParaRPr lang="en-US" sz="2400" dirty="0">
              <a:latin typeface="Times New Roman"/>
              <a:cs typeface="Times New Roman"/>
            </a:endParaRPr>
          </a:p>
        </p:txBody>
      </p:sp>
    </p:spTree>
    <p:extLst>
      <p:ext uri="{BB962C8B-B14F-4D97-AF65-F5344CB8AC3E}">
        <p14:creationId xmlns:p14="http://schemas.microsoft.com/office/powerpoint/2010/main" val="260089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371600" y="304800"/>
            <a:ext cx="5888038"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1">
                <a:solidFill>
                  <a:srgbClr val="000000"/>
                </a:solidFill>
                <a:latin typeface="Times" charset="0"/>
              </a:rPr>
              <a:t>The Dillingham Commission </a:t>
            </a:r>
          </a:p>
          <a:p>
            <a:pPr algn="ctr"/>
            <a:r>
              <a:rPr lang="en-US" sz="3600" b="1">
                <a:solidFill>
                  <a:srgbClr val="000000"/>
                </a:solidFill>
                <a:latin typeface="Times" charset="0"/>
              </a:rPr>
              <a:t>1907 - 1911</a:t>
            </a:r>
            <a:endParaRPr lang="en-US" sz="3600">
              <a:latin typeface="Times" charset="0"/>
            </a:endParaRPr>
          </a:p>
        </p:txBody>
      </p:sp>
      <p:sp>
        <p:nvSpPr>
          <p:cNvPr id="38915" name="Text Box 3"/>
          <p:cNvSpPr txBox="1">
            <a:spLocks noChangeArrowheads="1"/>
          </p:cNvSpPr>
          <p:nvPr/>
        </p:nvSpPr>
        <p:spPr bwMode="auto">
          <a:xfrm>
            <a:off x="381000" y="1600200"/>
            <a:ext cx="8237538" cy="1774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5000"/>
              </a:lnSpc>
            </a:pPr>
            <a:r>
              <a:rPr lang="en-US" sz="2400" b="1" dirty="0">
                <a:solidFill>
                  <a:srgbClr val="000000"/>
                </a:solidFill>
                <a:latin typeface="Times New Roman"/>
                <a:cs typeface="Times New Roman"/>
              </a:rPr>
              <a:t>After the 1880s, however, </a:t>
            </a:r>
            <a:r>
              <a:rPr lang="ja-JP" altLang="en-US" sz="2400" b="1" dirty="0">
                <a:solidFill>
                  <a:srgbClr val="000000"/>
                </a:solidFill>
                <a:latin typeface="Times New Roman"/>
                <a:cs typeface="Times New Roman"/>
              </a:rPr>
              <a:t>“</a:t>
            </a:r>
            <a:r>
              <a:rPr lang="en-US" sz="2400" b="1" dirty="0">
                <a:solidFill>
                  <a:srgbClr val="000000"/>
                </a:solidFill>
                <a:latin typeface="Times New Roman"/>
                <a:cs typeface="Times New Roman"/>
              </a:rPr>
              <a:t>inferior</a:t>
            </a:r>
            <a:r>
              <a:rPr lang="ja-JP" altLang="en-US" sz="2400" b="1" dirty="0">
                <a:solidFill>
                  <a:srgbClr val="000000"/>
                </a:solidFill>
                <a:latin typeface="Times New Roman"/>
                <a:cs typeface="Times New Roman"/>
              </a:rPr>
              <a:t>”</a:t>
            </a:r>
            <a:r>
              <a:rPr lang="en-US" sz="2400" b="1" dirty="0">
                <a:solidFill>
                  <a:srgbClr val="000000"/>
                </a:solidFill>
                <a:latin typeface="Times New Roman"/>
                <a:cs typeface="Times New Roman"/>
              </a:rPr>
              <a:t> migrants from places in </a:t>
            </a:r>
          </a:p>
          <a:p>
            <a:pPr>
              <a:lnSpc>
                <a:spcPct val="115000"/>
              </a:lnSpc>
            </a:pPr>
            <a:r>
              <a:rPr lang="en-US" sz="2400" b="1" dirty="0">
                <a:solidFill>
                  <a:srgbClr val="000000"/>
                </a:solidFill>
                <a:latin typeface="Times New Roman"/>
                <a:cs typeface="Times New Roman"/>
              </a:rPr>
              <a:t>southeastern Europe, such as Austria-Hungary, Russia, Italy, </a:t>
            </a:r>
          </a:p>
          <a:p>
            <a:pPr>
              <a:lnSpc>
                <a:spcPct val="115000"/>
              </a:lnSpc>
            </a:pPr>
            <a:r>
              <a:rPr lang="en-US" sz="2400" b="1" dirty="0">
                <a:solidFill>
                  <a:srgbClr val="000000"/>
                </a:solidFill>
                <a:latin typeface="Times New Roman"/>
                <a:cs typeface="Times New Roman"/>
              </a:rPr>
              <a:t>Turkey, Lithuania, Romania, and Greece, increasingly</a:t>
            </a:r>
          </a:p>
          <a:p>
            <a:pPr>
              <a:lnSpc>
                <a:spcPct val="115000"/>
              </a:lnSpc>
            </a:pPr>
            <a:r>
              <a:rPr lang="en-US" sz="2400" b="1" dirty="0">
                <a:solidFill>
                  <a:srgbClr val="000000"/>
                </a:solidFill>
                <a:latin typeface="Times New Roman"/>
                <a:cs typeface="Times New Roman"/>
              </a:rPr>
              <a:t>dominated European immigration</a:t>
            </a:r>
            <a:r>
              <a:rPr lang="en-US" b="1" dirty="0">
                <a:solidFill>
                  <a:srgbClr val="000000"/>
                </a:solidFill>
                <a:latin typeface="Times" charset="0"/>
              </a:rPr>
              <a:t>. </a:t>
            </a:r>
          </a:p>
        </p:txBody>
      </p:sp>
      <p:pic>
        <p:nvPicPr>
          <p:cNvPr id="38916" name="Picture 4"/>
          <p:cNvPicPr>
            <a:picLocks noChangeAspect="1" noChangeArrowheads="1"/>
          </p:cNvPicPr>
          <p:nvPr/>
        </p:nvPicPr>
        <p:blipFill>
          <a:blip r:embed="rId3">
            <a:lum bright="4000" contrast="14000"/>
            <a:extLst>
              <a:ext uri="{28A0092B-C50C-407E-A947-70E740481C1C}">
                <a14:useLocalDpi xmlns:a14="http://schemas.microsoft.com/office/drawing/2010/main" val="0"/>
              </a:ext>
            </a:extLst>
          </a:blip>
          <a:srcRect l="4617" t="1639" r="3030" b="3279"/>
          <a:stretch>
            <a:fillRect/>
          </a:stretch>
        </p:blipFill>
        <p:spPr bwMode="auto">
          <a:xfrm>
            <a:off x="304800" y="3581400"/>
            <a:ext cx="1785938" cy="2590800"/>
          </a:xfrm>
          <a:prstGeom prst="rect">
            <a:avLst/>
          </a:prstGeom>
          <a:noFill/>
          <a:extLst>
            <a:ext uri="{909E8E84-426E-40dd-AFC4-6F175D3DCCD1}">
              <a14:hiddenFill xmlns="" xmlns:a14="http://schemas.microsoft.com/office/drawing/2010/main">
                <a:solidFill>
                  <a:srgbClr val="FFFFFF"/>
                </a:solidFill>
              </a14:hiddenFill>
            </a:ext>
          </a:extLst>
        </p:spPr>
      </p:pic>
      <p:pic>
        <p:nvPicPr>
          <p:cNvPr id="38917" name="Picture 5"/>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2286000" y="3657600"/>
            <a:ext cx="1681163" cy="2514600"/>
          </a:xfrm>
          <a:prstGeom prst="rect">
            <a:avLst/>
          </a:prstGeom>
          <a:noFill/>
          <a:extLst>
            <a:ext uri="{909E8E84-426E-40dd-AFC4-6F175D3DCCD1}">
              <a14:hiddenFill xmlns="" xmlns:a14="http://schemas.microsoft.com/office/drawing/2010/main">
                <a:solidFill>
                  <a:srgbClr val="FFFFFF"/>
                </a:solidFill>
              </a14:hiddenFill>
            </a:ext>
          </a:extLst>
        </p:spPr>
      </p:pic>
      <p:pic>
        <p:nvPicPr>
          <p:cNvPr id="38918" name="Picture 6"/>
          <p:cNvPicPr>
            <a:picLocks noChangeAspect="1" noChangeArrowheads="1"/>
          </p:cNvPicPr>
          <p:nvPr/>
        </p:nvPicPr>
        <p:blipFill>
          <a:blip r:embed="rId5">
            <a:lum bright="6000" contrast="52000"/>
            <a:extLst>
              <a:ext uri="{28A0092B-C50C-407E-A947-70E740481C1C}">
                <a14:useLocalDpi xmlns:a14="http://schemas.microsoft.com/office/drawing/2010/main" val="0"/>
              </a:ext>
            </a:extLst>
          </a:blip>
          <a:srcRect/>
          <a:stretch>
            <a:fillRect/>
          </a:stretch>
        </p:blipFill>
        <p:spPr bwMode="auto">
          <a:xfrm>
            <a:off x="4114800" y="4038600"/>
            <a:ext cx="2209800" cy="1700213"/>
          </a:xfrm>
          <a:prstGeom prst="rect">
            <a:avLst/>
          </a:prstGeom>
          <a:noFill/>
          <a:extLst>
            <a:ext uri="{909E8E84-426E-40dd-AFC4-6F175D3DCCD1}">
              <a14:hiddenFill xmlns="" xmlns:a14="http://schemas.microsoft.com/office/drawing/2010/main">
                <a:solidFill>
                  <a:srgbClr val="FFFFFF"/>
                </a:solidFill>
              </a14:hiddenFill>
            </a:ext>
          </a:extLst>
        </p:spPr>
      </p:pic>
      <p:pic>
        <p:nvPicPr>
          <p:cNvPr id="38919" name="Picture 7"/>
          <p:cNvPicPr>
            <a:picLocks noChangeAspect="1" noChangeArrowheads="1"/>
          </p:cNvPicPr>
          <p:nvPr/>
        </p:nvPicPr>
        <p:blipFill>
          <a:blip r:embed="rId6">
            <a:extLst>
              <a:ext uri="{28A0092B-C50C-407E-A947-70E740481C1C}">
                <a14:useLocalDpi xmlns:a14="http://schemas.microsoft.com/office/drawing/2010/main" val="0"/>
              </a:ext>
            </a:extLst>
          </a:blip>
          <a:srcRect l="4445" t="5952" r="3674" b="8333"/>
          <a:stretch>
            <a:fillRect/>
          </a:stretch>
        </p:blipFill>
        <p:spPr bwMode="auto">
          <a:xfrm>
            <a:off x="6477000" y="3657600"/>
            <a:ext cx="2295525" cy="2667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609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ppt_x</p:attrName>
                                        </p:attrNameLst>
                                      </p:cBhvr>
                                      <p:tavLst>
                                        <p:tav tm="0">
                                          <p:val>
                                            <p:strVal val="#ppt_x-.2"/>
                                          </p:val>
                                        </p:tav>
                                        <p:tav tm="100000">
                                          <p:val>
                                            <p:strVal val="#ppt_x"/>
                                          </p:val>
                                        </p:tav>
                                      </p:tavLst>
                                    </p:anim>
                                    <p:anim calcmode="lin" valueType="num">
                                      <p:cBhvr>
                                        <p:cTn id="8" dur="1000" fill="hold"/>
                                        <p:tgtEl>
                                          <p:spTgt spid="389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8916"/>
                                        </p:tgtEl>
                                      </p:cBhvr>
                                    </p:animEffect>
                                  </p:childTnLst>
                                </p:cTn>
                              </p:par>
                              <p:par>
                                <p:cTn id="10" presetID="29" presetClass="entr" presetSubtype="0" fill="hold" nodeType="withEffect">
                                  <p:stCondLst>
                                    <p:cond delay="0"/>
                                  </p:stCondLst>
                                  <p:childTnLst>
                                    <p:set>
                                      <p:cBhvr>
                                        <p:cTn id="11" dur="1" fill="hold">
                                          <p:stCondLst>
                                            <p:cond delay="0"/>
                                          </p:stCondLst>
                                        </p:cTn>
                                        <p:tgtEl>
                                          <p:spTgt spid="38917"/>
                                        </p:tgtEl>
                                        <p:attrNameLst>
                                          <p:attrName>style.visibility</p:attrName>
                                        </p:attrNameLst>
                                      </p:cBhvr>
                                      <p:to>
                                        <p:strVal val="visible"/>
                                      </p:to>
                                    </p:set>
                                    <p:anim calcmode="lin" valueType="num">
                                      <p:cBhvr>
                                        <p:cTn id="12" dur="1000" fill="hold"/>
                                        <p:tgtEl>
                                          <p:spTgt spid="38917"/>
                                        </p:tgtEl>
                                        <p:attrNameLst>
                                          <p:attrName>ppt_x</p:attrName>
                                        </p:attrNameLst>
                                      </p:cBhvr>
                                      <p:tavLst>
                                        <p:tav tm="0">
                                          <p:val>
                                            <p:strVal val="#ppt_x-.2"/>
                                          </p:val>
                                        </p:tav>
                                        <p:tav tm="100000">
                                          <p:val>
                                            <p:strVal val="#ppt_x"/>
                                          </p:val>
                                        </p:tav>
                                      </p:tavLst>
                                    </p:anim>
                                    <p:anim calcmode="lin" valueType="num">
                                      <p:cBhvr>
                                        <p:cTn id="13" dur="1000" fill="hold"/>
                                        <p:tgtEl>
                                          <p:spTgt spid="389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8917"/>
                                        </p:tgtEl>
                                      </p:cBhvr>
                                    </p:animEffect>
                                  </p:childTnLst>
                                </p:cTn>
                              </p:par>
                              <p:par>
                                <p:cTn id="15" presetID="29" presetClass="entr" presetSubtype="0" fill="hold" nodeType="withEffect">
                                  <p:stCondLst>
                                    <p:cond delay="0"/>
                                  </p:stCondLst>
                                  <p:childTnLst>
                                    <p:set>
                                      <p:cBhvr>
                                        <p:cTn id="16" dur="1" fill="hold">
                                          <p:stCondLst>
                                            <p:cond delay="0"/>
                                          </p:stCondLst>
                                        </p:cTn>
                                        <p:tgtEl>
                                          <p:spTgt spid="38918"/>
                                        </p:tgtEl>
                                        <p:attrNameLst>
                                          <p:attrName>style.visibility</p:attrName>
                                        </p:attrNameLst>
                                      </p:cBhvr>
                                      <p:to>
                                        <p:strVal val="visible"/>
                                      </p:to>
                                    </p:set>
                                    <p:anim calcmode="lin" valueType="num">
                                      <p:cBhvr>
                                        <p:cTn id="17" dur="1000" fill="hold"/>
                                        <p:tgtEl>
                                          <p:spTgt spid="38918"/>
                                        </p:tgtEl>
                                        <p:attrNameLst>
                                          <p:attrName>ppt_x</p:attrName>
                                        </p:attrNameLst>
                                      </p:cBhvr>
                                      <p:tavLst>
                                        <p:tav tm="0">
                                          <p:val>
                                            <p:strVal val="#ppt_x-.2"/>
                                          </p:val>
                                        </p:tav>
                                        <p:tav tm="100000">
                                          <p:val>
                                            <p:strVal val="#ppt_x"/>
                                          </p:val>
                                        </p:tav>
                                      </p:tavLst>
                                    </p:anim>
                                    <p:anim calcmode="lin" valueType="num">
                                      <p:cBhvr>
                                        <p:cTn id="18" dur="1000" fill="hold"/>
                                        <p:tgtEl>
                                          <p:spTgt spid="389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8918"/>
                                        </p:tgtEl>
                                      </p:cBhvr>
                                    </p:animEffect>
                                  </p:childTnLst>
                                </p:cTn>
                              </p:par>
                              <p:par>
                                <p:cTn id="20" presetID="29" presetClass="entr" presetSubtype="0" fill="hold" nodeType="withEffect">
                                  <p:stCondLst>
                                    <p:cond delay="0"/>
                                  </p:stCondLst>
                                  <p:childTnLst>
                                    <p:set>
                                      <p:cBhvr>
                                        <p:cTn id="21" dur="1" fill="hold">
                                          <p:stCondLst>
                                            <p:cond delay="0"/>
                                          </p:stCondLst>
                                        </p:cTn>
                                        <p:tgtEl>
                                          <p:spTgt spid="38919"/>
                                        </p:tgtEl>
                                        <p:attrNameLst>
                                          <p:attrName>style.visibility</p:attrName>
                                        </p:attrNameLst>
                                      </p:cBhvr>
                                      <p:to>
                                        <p:strVal val="visible"/>
                                      </p:to>
                                    </p:set>
                                    <p:anim calcmode="lin" valueType="num">
                                      <p:cBhvr>
                                        <p:cTn id="22" dur="1000" fill="hold"/>
                                        <p:tgtEl>
                                          <p:spTgt spid="38919"/>
                                        </p:tgtEl>
                                        <p:attrNameLst>
                                          <p:attrName>ppt_x</p:attrName>
                                        </p:attrNameLst>
                                      </p:cBhvr>
                                      <p:tavLst>
                                        <p:tav tm="0">
                                          <p:val>
                                            <p:strVal val="#ppt_x-.2"/>
                                          </p:val>
                                        </p:tav>
                                        <p:tav tm="100000">
                                          <p:val>
                                            <p:strVal val="#ppt_x"/>
                                          </p:val>
                                        </p:tav>
                                      </p:tavLst>
                                    </p:anim>
                                    <p:anim calcmode="lin" valueType="num">
                                      <p:cBhvr>
                                        <p:cTn id="23" dur="1000" fill="hold"/>
                                        <p:tgtEl>
                                          <p:spTgt spid="389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71600" y="304800"/>
            <a:ext cx="5888038"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1">
                <a:solidFill>
                  <a:srgbClr val="000000"/>
                </a:solidFill>
                <a:latin typeface="Times" charset="0"/>
              </a:rPr>
              <a:t>The Dillingham Commission </a:t>
            </a:r>
          </a:p>
          <a:p>
            <a:pPr algn="ctr"/>
            <a:r>
              <a:rPr lang="en-US" sz="3600" b="1">
                <a:solidFill>
                  <a:srgbClr val="000000"/>
                </a:solidFill>
                <a:latin typeface="Times" charset="0"/>
              </a:rPr>
              <a:t>1907 - 1911</a:t>
            </a:r>
            <a:endParaRPr lang="en-US" sz="3600">
              <a:latin typeface="Times" charset="0"/>
            </a:endParaRPr>
          </a:p>
        </p:txBody>
      </p:sp>
      <p:sp>
        <p:nvSpPr>
          <p:cNvPr id="40963" name="Text Box 3"/>
          <p:cNvSpPr txBox="1">
            <a:spLocks noChangeArrowheads="1"/>
          </p:cNvSpPr>
          <p:nvPr/>
        </p:nvSpPr>
        <p:spPr bwMode="auto">
          <a:xfrm>
            <a:off x="381000" y="1600200"/>
            <a:ext cx="7956550" cy="2195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5000"/>
              </a:lnSpc>
            </a:pPr>
            <a:r>
              <a:rPr lang="en-US" sz="2400" b="1" dirty="0">
                <a:solidFill>
                  <a:srgbClr val="000000"/>
                </a:solidFill>
                <a:latin typeface="Times New Roman"/>
                <a:cs typeface="Times New Roman"/>
              </a:rPr>
              <a:t>In the end, the Commission's 42-volume report placed the </a:t>
            </a:r>
          </a:p>
          <a:p>
            <a:pPr>
              <a:lnSpc>
                <a:spcPct val="115000"/>
              </a:lnSpc>
            </a:pPr>
            <a:r>
              <a:rPr lang="en-US" sz="2400" b="1" dirty="0">
                <a:solidFill>
                  <a:srgbClr val="000000"/>
                </a:solidFill>
                <a:latin typeface="Times New Roman"/>
                <a:cs typeface="Times New Roman"/>
              </a:rPr>
              <a:t>blame for the nation's problems on these new migrants and </a:t>
            </a:r>
          </a:p>
          <a:p>
            <a:pPr>
              <a:lnSpc>
                <a:spcPct val="115000"/>
              </a:lnSpc>
            </a:pPr>
            <a:r>
              <a:rPr lang="en-US" sz="2400" b="1" i="1" dirty="0">
                <a:solidFill>
                  <a:srgbClr val="EF1F1D"/>
                </a:solidFill>
                <a:latin typeface="Times New Roman"/>
                <a:cs typeface="Times New Roman"/>
              </a:rPr>
              <a:t>recommended that the federal government use literacy tests </a:t>
            </a:r>
          </a:p>
          <a:p>
            <a:pPr>
              <a:lnSpc>
                <a:spcPct val="115000"/>
              </a:lnSpc>
            </a:pPr>
            <a:r>
              <a:rPr lang="en-US" sz="2400" b="1" i="1" dirty="0">
                <a:solidFill>
                  <a:srgbClr val="EF1F1D"/>
                </a:solidFill>
                <a:latin typeface="Times New Roman"/>
                <a:cs typeface="Times New Roman"/>
              </a:rPr>
              <a:t>to prevent poor and uneducated immigrants from entering</a:t>
            </a:r>
            <a:r>
              <a:rPr lang="en-US" sz="2400" b="1" dirty="0">
                <a:solidFill>
                  <a:srgbClr val="000000"/>
                </a:solidFill>
                <a:latin typeface="Times New Roman"/>
                <a:cs typeface="Times New Roman"/>
              </a:rPr>
              <a:t> </a:t>
            </a:r>
          </a:p>
          <a:p>
            <a:pPr>
              <a:lnSpc>
                <a:spcPct val="115000"/>
              </a:lnSpc>
            </a:pPr>
            <a:r>
              <a:rPr lang="en-US" sz="2400" b="1" dirty="0">
                <a:solidFill>
                  <a:srgbClr val="000000"/>
                </a:solidFill>
                <a:latin typeface="Times New Roman"/>
                <a:cs typeface="Times New Roman"/>
              </a:rPr>
              <a:t>the nation and causing further social unrest.</a:t>
            </a:r>
            <a:endParaRPr lang="en-US" sz="2400" dirty="0">
              <a:latin typeface="Times New Roman"/>
              <a:cs typeface="Times New Roman"/>
            </a:endParaRPr>
          </a:p>
        </p:txBody>
      </p:sp>
      <p:pic>
        <p:nvPicPr>
          <p:cNvPr id="40964" name="Picture 4"/>
          <p:cNvPicPr>
            <a:picLocks noChangeAspect="1" noChangeArrowheads="1"/>
          </p:cNvPicPr>
          <p:nvPr/>
        </p:nvPicPr>
        <p:blipFill>
          <a:blip r:embed="rId3">
            <a:lum bright="4000" contrast="16000"/>
            <a:extLst>
              <a:ext uri="{28A0092B-C50C-407E-A947-70E740481C1C}">
                <a14:useLocalDpi xmlns:a14="http://schemas.microsoft.com/office/drawing/2010/main" val="0"/>
              </a:ext>
            </a:extLst>
          </a:blip>
          <a:srcRect l="1849" t="3604" r="2776" b="1993"/>
          <a:stretch>
            <a:fillRect/>
          </a:stretch>
        </p:blipFill>
        <p:spPr bwMode="auto">
          <a:xfrm>
            <a:off x="533400" y="3886200"/>
            <a:ext cx="3810000" cy="2663825"/>
          </a:xfrm>
          <a:prstGeom prst="rect">
            <a:avLst/>
          </a:prstGeom>
          <a:noFill/>
          <a:extLst>
            <a:ext uri="{909E8E84-426E-40dd-AFC4-6F175D3DCCD1}">
              <a14:hiddenFill xmlns="" xmlns:a14="http://schemas.microsoft.com/office/drawing/2010/main">
                <a:solidFill>
                  <a:srgbClr val="FFFFFF"/>
                </a:solidFill>
              </a14:hiddenFill>
            </a:ext>
          </a:extLst>
        </p:spPr>
      </p:pic>
      <p:pic>
        <p:nvPicPr>
          <p:cNvPr id="40965" name="Picture 5"/>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t="2856" r="1901" b="1428"/>
          <a:stretch>
            <a:fillRect/>
          </a:stretch>
        </p:blipFill>
        <p:spPr bwMode="auto">
          <a:xfrm>
            <a:off x="4572000" y="3886200"/>
            <a:ext cx="4038600" cy="26273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1191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l="891" r="1785" b="2264"/>
          <a:stretch>
            <a:fillRect/>
          </a:stretch>
        </p:blipFill>
        <p:spPr bwMode="auto">
          <a:xfrm>
            <a:off x="457200" y="228600"/>
            <a:ext cx="8305800" cy="636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26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2"/>
          <p:cNvSpPr txBox="1">
            <a:spLocks noChangeArrowheads="1"/>
          </p:cNvSpPr>
          <p:nvPr/>
        </p:nvSpPr>
        <p:spPr bwMode="auto">
          <a:xfrm>
            <a:off x="1676400" y="228600"/>
            <a:ext cx="61896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solidFill>
                  <a:srgbClr val="000000"/>
                </a:solidFill>
                <a:latin typeface="Times" charset="0"/>
              </a:rPr>
              <a:t>The ABA</a:t>
            </a:r>
            <a:r>
              <a:rPr lang="en-US" sz="2800">
                <a:solidFill>
                  <a:srgbClr val="000000"/>
                </a:solidFill>
                <a:latin typeface="Times" charset="0"/>
              </a:rPr>
              <a:t> </a:t>
            </a:r>
            <a:r>
              <a:rPr lang="en-US" sz="2800" b="1">
                <a:latin typeface="Times" charset="0"/>
              </a:rPr>
              <a:t>Committee on Eugenics, 1906</a:t>
            </a:r>
            <a:endParaRPr lang="en-US" sz="2800" b="1">
              <a:solidFill>
                <a:srgbClr val="0000FF"/>
              </a:solidFill>
              <a:latin typeface="Times" charset="0"/>
            </a:endParaRPr>
          </a:p>
        </p:txBody>
      </p:sp>
      <p:sp>
        <p:nvSpPr>
          <p:cNvPr id="462851" name="Text Box 3"/>
          <p:cNvSpPr txBox="1">
            <a:spLocks noChangeArrowheads="1"/>
          </p:cNvSpPr>
          <p:nvPr/>
        </p:nvSpPr>
        <p:spPr bwMode="auto">
          <a:xfrm>
            <a:off x="152400" y="1108075"/>
            <a:ext cx="6632575" cy="2547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5000"/>
              </a:lnSpc>
              <a:defRPr/>
            </a:pPr>
            <a:r>
              <a:rPr lang="en-US" sz="2000" b="1">
                <a:solidFill>
                  <a:srgbClr val="000000"/>
                </a:solidFill>
                <a:latin typeface="Times" charset="0"/>
              </a:rPr>
              <a:t>In addition to the goals of research into human heredity, </a:t>
            </a:r>
          </a:p>
          <a:p>
            <a:pPr>
              <a:lnSpc>
                <a:spcPct val="115000"/>
              </a:lnSpc>
              <a:defRPr/>
            </a:pPr>
            <a:r>
              <a:rPr lang="en-US" sz="2000" b="1">
                <a:solidFill>
                  <a:srgbClr val="000000"/>
                </a:solidFill>
                <a:latin typeface="Times" charset="0"/>
              </a:rPr>
              <a:t>the Committee on Eugenics wished </a:t>
            </a:r>
            <a:r>
              <a:rPr lang="ja-JP" altLang="en-US" sz="2000" b="1" i="1">
                <a:solidFill>
                  <a:srgbClr val="0000FF"/>
                </a:solidFill>
                <a:latin typeface="Arial"/>
              </a:rPr>
              <a:t>“</a:t>
            </a:r>
            <a:r>
              <a:rPr lang="en-US" sz="2000" b="1" i="1">
                <a:solidFill>
                  <a:srgbClr val="0000FF"/>
                </a:solidFill>
                <a:latin typeface="Times" charset="0"/>
              </a:rPr>
              <a:t>to emphasize the value </a:t>
            </a:r>
          </a:p>
          <a:p>
            <a:pPr>
              <a:lnSpc>
                <a:spcPct val="115000"/>
              </a:lnSpc>
              <a:defRPr/>
            </a:pPr>
            <a:r>
              <a:rPr lang="en-US" sz="2000" b="1" i="1">
                <a:solidFill>
                  <a:srgbClr val="0000FF"/>
                </a:solidFill>
                <a:latin typeface="Times" charset="0"/>
              </a:rPr>
              <a:t>of superior blood and the menace to society of inferior blood</a:t>
            </a:r>
            <a:r>
              <a:rPr lang="ja-JP" altLang="en-US" sz="2000" b="1" i="1">
                <a:solidFill>
                  <a:srgbClr val="0000FF"/>
                </a:solidFill>
                <a:latin typeface="Arial"/>
              </a:rPr>
              <a:t>”</a:t>
            </a:r>
            <a:endParaRPr lang="en-US" sz="2000" b="1" i="1">
              <a:solidFill>
                <a:srgbClr val="0000FF"/>
              </a:solidFill>
              <a:latin typeface="Times" charset="0"/>
            </a:endParaRPr>
          </a:p>
          <a:p>
            <a:pPr>
              <a:lnSpc>
                <a:spcPct val="115000"/>
              </a:lnSpc>
              <a:defRPr/>
            </a:pPr>
            <a:r>
              <a:rPr lang="en-US" sz="2000" b="1" i="1">
                <a:solidFill>
                  <a:srgbClr val="0000FF"/>
                </a:solidFill>
                <a:latin typeface="Times" charset="0"/>
              </a:rPr>
              <a:t>and to suggest </a:t>
            </a:r>
            <a:r>
              <a:rPr lang="ja-JP" altLang="en-US" sz="2000" b="1" i="1">
                <a:solidFill>
                  <a:srgbClr val="0000FF"/>
                </a:solidFill>
                <a:latin typeface="Arial"/>
              </a:rPr>
              <a:t>“</a:t>
            </a:r>
            <a:r>
              <a:rPr lang="en-US" sz="2000" b="1" i="1">
                <a:solidFill>
                  <a:srgbClr val="0000FF"/>
                </a:solidFill>
                <a:latin typeface="Times" charset="0"/>
              </a:rPr>
              <a:t>methods of improving the heredity of the </a:t>
            </a:r>
          </a:p>
          <a:p>
            <a:pPr>
              <a:lnSpc>
                <a:spcPct val="115000"/>
              </a:lnSpc>
              <a:defRPr/>
            </a:pPr>
            <a:r>
              <a:rPr lang="en-US" sz="2000" b="1" i="1">
                <a:solidFill>
                  <a:srgbClr val="0000FF"/>
                </a:solidFill>
                <a:latin typeface="Times" charset="0"/>
              </a:rPr>
              <a:t>family, the people, or the race.</a:t>
            </a:r>
            <a:r>
              <a:rPr lang="ja-JP" altLang="en-US" sz="2000" b="1" i="1">
                <a:solidFill>
                  <a:srgbClr val="0000FF"/>
                </a:solidFill>
                <a:latin typeface="Arial"/>
              </a:rPr>
              <a:t>”</a:t>
            </a:r>
            <a:r>
              <a:rPr lang="en-US" sz="2000" b="1">
                <a:solidFill>
                  <a:srgbClr val="000000"/>
                </a:solidFill>
                <a:latin typeface="Times" charset="0"/>
              </a:rPr>
              <a:t> Chaired by David Starr </a:t>
            </a:r>
          </a:p>
          <a:p>
            <a:pPr>
              <a:lnSpc>
                <a:spcPct val="115000"/>
              </a:lnSpc>
              <a:defRPr/>
            </a:pPr>
            <a:r>
              <a:rPr lang="en-US" sz="2000" b="1">
                <a:solidFill>
                  <a:srgbClr val="000000"/>
                </a:solidFill>
                <a:latin typeface="Times" charset="0"/>
              </a:rPr>
              <a:t>Jordan, President of Stanford University, many prominent </a:t>
            </a:r>
          </a:p>
          <a:p>
            <a:pPr>
              <a:lnSpc>
                <a:spcPct val="115000"/>
              </a:lnSpc>
              <a:defRPr/>
            </a:pPr>
            <a:r>
              <a:rPr lang="en-US" sz="2000" b="1">
                <a:solidFill>
                  <a:srgbClr val="000000"/>
                </a:solidFill>
                <a:latin typeface="Times" charset="0"/>
              </a:rPr>
              <a:t>scientists were members: </a:t>
            </a: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62400"/>
            <a:ext cx="126841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l="5345" t="2934" r="3786" b="14915"/>
          <a:stretch>
            <a:fillRect/>
          </a:stretch>
        </p:blipFill>
        <p:spPr bwMode="auto">
          <a:xfrm>
            <a:off x="7162800" y="914400"/>
            <a:ext cx="13414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62" name="Picture 6"/>
          <p:cNvPicPr>
            <a:picLocks noChangeAspect="1" noChangeArrowheads="1"/>
          </p:cNvPicPr>
          <p:nvPr/>
        </p:nvPicPr>
        <p:blipFill>
          <a:blip r:embed="rId5">
            <a:lum bright="-8000" contrast="20000"/>
            <a:extLst>
              <a:ext uri="{28A0092B-C50C-407E-A947-70E740481C1C}">
                <a14:useLocalDpi xmlns:a14="http://schemas.microsoft.com/office/drawing/2010/main" val="0"/>
              </a:ext>
            </a:extLst>
          </a:blip>
          <a:srcRect l="4903" r="6844"/>
          <a:stretch>
            <a:fillRect/>
          </a:stretch>
        </p:blipFill>
        <p:spPr bwMode="auto">
          <a:xfrm>
            <a:off x="7467600" y="3962400"/>
            <a:ext cx="127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74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962400"/>
            <a:ext cx="121126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2856" name="Text Box 8"/>
          <p:cNvSpPr txBox="1">
            <a:spLocks noChangeArrowheads="1"/>
          </p:cNvSpPr>
          <p:nvPr/>
        </p:nvSpPr>
        <p:spPr bwMode="auto">
          <a:xfrm>
            <a:off x="7010400" y="3200400"/>
            <a:ext cx="1690688"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latin typeface="Times" charset="0"/>
              </a:rPr>
              <a:t>David Starr Jordan</a:t>
            </a:r>
          </a:p>
          <a:p>
            <a:pPr>
              <a:defRPr/>
            </a:pPr>
            <a:r>
              <a:rPr lang="en-US" sz="1400" b="1">
                <a:latin typeface="Times" charset="0"/>
              </a:rPr>
              <a:t>Stanford University</a:t>
            </a:r>
            <a:endParaRPr lang="en-US">
              <a:latin typeface="Times" charset="0"/>
            </a:endParaRPr>
          </a:p>
        </p:txBody>
      </p:sp>
      <p:sp>
        <p:nvSpPr>
          <p:cNvPr id="462857" name="Text Box 9"/>
          <p:cNvSpPr txBox="1">
            <a:spLocks noChangeArrowheads="1"/>
          </p:cNvSpPr>
          <p:nvPr/>
        </p:nvSpPr>
        <p:spPr bwMode="auto">
          <a:xfrm>
            <a:off x="1911350" y="5867400"/>
            <a:ext cx="1962150"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Charles B. Davenport</a:t>
            </a:r>
          </a:p>
          <a:p>
            <a:pPr algn="ctr">
              <a:defRPr/>
            </a:pPr>
            <a:r>
              <a:rPr lang="en-US" sz="1400" b="1">
                <a:latin typeface="Times" charset="0"/>
              </a:rPr>
              <a:t>Eugenics Record Office</a:t>
            </a:r>
            <a:endParaRPr lang="en-US">
              <a:latin typeface="Times" charset="0"/>
            </a:endParaRPr>
          </a:p>
        </p:txBody>
      </p:sp>
      <p:sp>
        <p:nvSpPr>
          <p:cNvPr id="462858" name="Text Box 10"/>
          <p:cNvSpPr txBox="1">
            <a:spLocks noChangeArrowheads="1"/>
          </p:cNvSpPr>
          <p:nvPr/>
        </p:nvSpPr>
        <p:spPr bwMode="auto">
          <a:xfrm>
            <a:off x="3810000" y="5867400"/>
            <a:ext cx="1681163"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William Castle</a:t>
            </a:r>
          </a:p>
          <a:p>
            <a:pPr algn="ctr">
              <a:defRPr/>
            </a:pPr>
            <a:r>
              <a:rPr lang="en-US" sz="1400" b="1">
                <a:latin typeface="Times" charset="0"/>
              </a:rPr>
              <a:t>Harvard University</a:t>
            </a:r>
            <a:endParaRPr lang="en-US">
              <a:latin typeface="Times" charset="0"/>
            </a:endParaRPr>
          </a:p>
        </p:txBody>
      </p:sp>
      <p:sp>
        <p:nvSpPr>
          <p:cNvPr id="462859" name="Text Box 11"/>
          <p:cNvSpPr txBox="1">
            <a:spLocks noChangeArrowheads="1"/>
          </p:cNvSpPr>
          <p:nvPr/>
        </p:nvSpPr>
        <p:spPr bwMode="auto">
          <a:xfrm>
            <a:off x="7391400" y="5943600"/>
            <a:ext cx="14890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Luther Burbank,</a:t>
            </a:r>
          </a:p>
          <a:p>
            <a:pPr algn="ctr">
              <a:defRPr/>
            </a:pPr>
            <a:r>
              <a:rPr lang="en-US" sz="1400" b="1">
                <a:latin typeface="Times" charset="0"/>
              </a:rPr>
              <a:t>plant breeder</a:t>
            </a:r>
          </a:p>
        </p:txBody>
      </p:sp>
      <p:pic>
        <p:nvPicPr>
          <p:cNvPr id="14746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075" y="3962400"/>
            <a:ext cx="167163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2861" name="Text Box 13"/>
          <p:cNvSpPr txBox="1">
            <a:spLocks noChangeArrowheads="1"/>
          </p:cNvSpPr>
          <p:nvPr/>
        </p:nvSpPr>
        <p:spPr bwMode="auto">
          <a:xfrm>
            <a:off x="5562600" y="5943600"/>
            <a:ext cx="17049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Alexander Graham </a:t>
            </a:r>
          </a:p>
          <a:p>
            <a:pPr algn="ctr">
              <a:defRPr/>
            </a:pPr>
            <a:r>
              <a:rPr lang="en-US" sz="1400" b="1">
                <a:latin typeface="Times" charset="0"/>
              </a:rPr>
              <a:t>Bell</a:t>
            </a:r>
            <a:endParaRPr lang="en-US" b="1">
              <a:latin typeface="Times" charset="0"/>
            </a:endParaRPr>
          </a:p>
        </p:txBody>
      </p:sp>
      <p:pic>
        <p:nvPicPr>
          <p:cNvPr id="147470" name="Picture 14"/>
          <p:cNvPicPr>
            <a:picLocks noChangeAspect="1" noChangeArrowheads="1"/>
          </p:cNvPicPr>
          <p:nvPr/>
        </p:nvPicPr>
        <p:blipFill>
          <a:blip r:embed="rId8">
            <a:lum bright="-8000" contrast="8000"/>
            <a:extLst>
              <a:ext uri="{28A0092B-C50C-407E-A947-70E740481C1C}">
                <a14:useLocalDpi xmlns:a14="http://schemas.microsoft.com/office/drawing/2010/main" val="0"/>
              </a:ext>
            </a:extLst>
          </a:blip>
          <a:srcRect l="5217" r="6087" b="8000"/>
          <a:stretch>
            <a:fillRect/>
          </a:stretch>
        </p:blipFill>
        <p:spPr bwMode="auto">
          <a:xfrm>
            <a:off x="381000" y="3962400"/>
            <a:ext cx="140811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2863" name="Text Box 15"/>
          <p:cNvSpPr txBox="1">
            <a:spLocks noChangeArrowheads="1"/>
          </p:cNvSpPr>
          <p:nvPr/>
        </p:nvSpPr>
        <p:spPr bwMode="auto">
          <a:xfrm>
            <a:off x="152400" y="5867400"/>
            <a:ext cx="1833563"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Charles Henderson</a:t>
            </a:r>
          </a:p>
          <a:p>
            <a:pPr algn="ctr">
              <a:defRPr/>
            </a:pPr>
            <a:r>
              <a:rPr lang="en-US" sz="1400" b="1">
                <a:latin typeface="Times" charset="0"/>
              </a:rPr>
              <a:t>University of Chicago</a:t>
            </a:r>
          </a:p>
          <a:p>
            <a:pPr algn="ctr">
              <a:defRPr/>
            </a:pPr>
            <a:r>
              <a:rPr lang="en-US" sz="1400" b="1">
                <a:latin typeface="Times" charset="0"/>
              </a:rPr>
              <a:t>Sociologist</a:t>
            </a:r>
          </a:p>
        </p:txBody>
      </p:sp>
    </p:spTree>
    <p:extLst>
      <p:ext uri="{BB962C8B-B14F-4D97-AF65-F5344CB8AC3E}">
        <p14:creationId xmlns:p14="http://schemas.microsoft.com/office/powerpoint/2010/main" val="421387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Text Box 2"/>
          <p:cNvSpPr txBox="1">
            <a:spLocks noChangeArrowheads="1"/>
          </p:cNvSpPr>
          <p:nvPr/>
        </p:nvSpPr>
        <p:spPr bwMode="auto">
          <a:xfrm>
            <a:off x="1676400" y="152400"/>
            <a:ext cx="5300663"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a:solidFill>
                  <a:srgbClr val="000000"/>
                </a:solidFill>
                <a:latin typeface="Times" charset="0"/>
              </a:rPr>
              <a:t>The ABA</a:t>
            </a:r>
            <a:r>
              <a:rPr lang="en-US" sz="2800">
                <a:solidFill>
                  <a:srgbClr val="000000"/>
                </a:solidFill>
                <a:latin typeface="Times" charset="0"/>
              </a:rPr>
              <a:t> </a:t>
            </a:r>
            <a:r>
              <a:rPr lang="en-US" sz="2800" b="1">
                <a:latin typeface="Times" charset="0"/>
              </a:rPr>
              <a:t>Committee on Eugenics</a:t>
            </a:r>
          </a:p>
          <a:p>
            <a:pPr algn="ctr">
              <a:defRPr/>
            </a:pPr>
            <a:r>
              <a:rPr lang="en-US" sz="2800" b="1">
                <a:latin typeface="Times" charset="0"/>
              </a:rPr>
              <a:t>10 Sub-committees</a:t>
            </a:r>
            <a:endParaRPr lang="en-US" sz="2800" b="1">
              <a:solidFill>
                <a:srgbClr val="0000FF"/>
              </a:solidFill>
              <a:latin typeface="Times" charset="0"/>
            </a:endParaRPr>
          </a:p>
        </p:txBody>
      </p:sp>
      <p:sp>
        <p:nvSpPr>
          <p:cNvPr id="464899" name="Text Box 3"/>
          <p:cNvSpPr txBox="1">
            <a:spLocks noChangeArrowheads="1"/>
          </p:cNvSpPr>
          <p:nvPr/>
        </p:nvSpPr>
        <p:spPr bwMode="auto">
          <a:xfrm>
            <a:off x="228600" y="4038600"/>
            <a:ext cx="16192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FF"/>
                </a:solidFill>
                <a:latin typeface="Times" charset="0"/>
              </a:rPr>
              <a:t>Inheritance of </a:t>
            </a:r>
          </a:p>
          <a:p>
            <a:pPr>
              <a:defRPr/>
            </a:pPr>
            <a:r>
              <a:rPr lang="en-US" sz="1800" b="1">
                <a:solidFill>
                  <a:srgbClr val="0000FF"/>
                </a:solidFill>
                <a:latin typeface="Times" charset="0"/>
              </a:rPr>
              <a:t>Deaf-Mutism</a:t>
            </a:r>
            <a:endParaRPr lang="en-US" sz="1800" b="1">
              <a:latin typeface="Times" charset="0"/>
            </a:endParaRP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48200"/>
            <a:ext cx="113823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01" name="Text Box 5"/>
          <p:cNvSpPr txBox="1">
            <a:spLocks noChangeArrowheads="1"/>
          </p:cNvSpPr>
          <p:nvPr/>
        </p:nvSpPr>
        <p:spPr bwMode="auto">
          <a:xfrm>
            <a:off x="0" y="5943600"/>
            <a:ext cx="2090738"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Alexander Graham Bell, </a:t>
            </a:r>
          </a:p>
          <a:p>
            <a:pPr algn="ctr">
              <a:defRPr/>
            </a:pPr>
            <a:r>
              <a:rPr lang="en-US" sz="1400" b="1">
                <a:latin typeface="Times" charset="0"/>
              </a:rPr>
              <a:t>chairman</a:t>
            </a:r>
            <a:endParaRPr lang="en-US" sz="1400">
              <a:latin typeface="Times" charset="0"/>
            </a:endParaRPr>
          </a:p>
        </p:txBody>
      </p:sp>
      <p:sp>
        <p:nvSpPr>
          <p:cNvPr id="464902" name="Text Box 6"/>
          <p:cNvSpPr txBox="1">
            <a:spLocks noChangeArrowheads="1"/>
          </p:cNvSpPr>
          <p:nvPr/>
        </p:nvSpPr>
        <p:spPr bwMode="auto">
          <a:xfrm>
            <a:off x="228600" y="1219200"/>
            <a:ext cx="3048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rgbClr val="0000FF"/>
                </a:solidFill>
                <a:latin typeface="Times" charset="0"/>
              </a:rPr>
              <a:t>Inheritance of Mental Traits</a:t>
            </a:r>
            <a:endParaRPr lang="en-US">
              <a:latin typeface="Times" charset="0"/>
            </a:endParaRPr>
          </a:p>
        </p:txBody>
      </p:sp>
      <p:pic>
        <p:nvPicPr>
          <p:cNvPr id="149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10636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2" name="Picture 8"/>
          <p:cNvPicPr>
            <a:picLocks noChangeAspect="1" noChangeArrowheads="1"/>
          </p:cNvPicPr>
          <p:nvPr/>
        </p:nvPicPr>
        <p:blipFill>
          <a:blip r:embed="rId5">
            <a:lum bright="-8000" contrast="8000"/>
            <a:extLst>
              <a:ext uri="{28A0092B-C50C-407E-A947-70E740481C1C}">
                <a14:useLocalDpi xmlns:a14="http://schemas.microsoft.com/office/drawing/2010/main" val="0"/>
              </a:ext>
            </a:extLst>
          </a:blip>
          <a:srcRect/>
          <a:stretch>
            <a:fillRect/>
          </a:stretch>
        </p:blipFill>
        <p:spPr bwMode="auto">
          <a:xfrm>
            <a:off x="1981200" y="1676400"/>
            <a:ext cx="8509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05" name="Text Box 9"/>
          <p:cNvSpPr txBox="1">
            <a:spLocks noChangeArrowheads="1"/>
          </p:cNvSpPr>
          <p:nvPr/>
        </p:nvSpPr>
        <p:spPr bwMode="auto">
          <a:xfrm>
            <a:off x="230188" y="2971800"/>
            <a:ext cx="1295400"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Robert Yerkes</a:t>
            </a:r>
          </a:p>
          <a:p>
            <a:pPr algn="ctr">
              <a:defRPr/>
            </a:pPr>
            <a:r>
              <a:rPr lang="en-US" sz="1400" b="1">
                <a:latin typeface="Times" charset="0"/>
              </a:rPr>
              <a:t>Psychologist</a:t>
            </a:r>
          </a:p>
          <a:p>
            <a:pPr algn="ctr">
              <a:defRPr/>
            </a:pPr>
            <a:r>
              <a:rPr lang="en-US" sz="1400" b="1">
                <a:latin typeface="Times" charset="0"/>
              </a:rPr>
              <a:t>Chairman</a:t>
            </a:r>
          </a:p>
        </p:txBody>
      </p:sp>
      <p:sp>
        <p:nvSpPr>
          <p:cNvPr id="464906" name="Text Box 10"/>
          <p:cNvSpPr txBox="1">
            <a:spLocks noChangeArrowheads="1"/>
          </p:cNvSpPr>
          <p:nvPr/>
        </p:nvSpPr>
        <p:spPr bwMode="auto">
          <a:xfrm>
            <a:off x="1524000" y="2971800"/>
            <a:ext cx="1770063"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E. L. Thorndike</a:t>
            </a:r>
          </a:p>
          <a:p>
            <a:pPr algn="ctr">
              <a:defRPr/>
            </a:pPr>
            <a:r>
              <a:rPr lang="en-US" sz="1400" b="1">
                <a:latin typeface="Times" charset="0"/>
              </a:rPr>
              <a:t>Psychologist</a:t>
            </a:r>
          </a:p>
          <a:p>
            <a:pPr algn="ctr">
              <a:defRPr/>
            </a:pPr>
            <a:r>
              <a:rPr lang="en-US" sz="1400" b="1">
                <a:latin typeface="Times" charset="0"/>
              </a:rPr>
              <a:t>Columbia University</a:t>
            </a:r>
          </a:p>
        </p:txBody>
      </p:sp>
      <p:pic>
        <p:nvPicPr>
          <p:cNvPr id="149515" name="Picture 11"/>
          <p:cNvPicPr>
            <a:picLocks noChangeAspect="1" noChangeArrowheads="1"/>
          </p:cNvPicPr>
          <p:nvPr/>
        </p:nvPicPr>
        <p:blipFill>
          <a:blip r:embed="rId6">
            <a:lum bright="-10000" contrast="16000"/>
            <a:extLst>
              <a:ext uri="{28A0092B-C50C-407E-A947-70E740481C1C}">
                <a14:useLocalDpi xmlns:a14="http://schemas.microsoft.com/office/drawing/2010/main" val="0"/>
              </a:ext>
            </a:extLst>
          </a:blip>
          <a:srcRect l="2609" t="2000" r="3479" b="6223"/>
          <a:stretch>
            <a:fillRect/>
          </a:stretch>
        </p:blipFill>
        <p:spPr bwMode="auto">
          <a:xfrm>
            <a:off x="2498725" y="4648200"/>
            <a:ext cx="1016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08" name="Text Box 12"/>
          <p:cNvSpPr txBox="1">
            <a:spLocks noChangeArrowheads="1"/>
          </p:cNvSpPr>
          <p:nvPr/>
        </p:nvSpPr>
        <p:spPr bwMode="auto">
          <a:xfrm>
            <a:off x="2133600" y="5943600"/>
            <a:ext cx="1833563"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Charles Henderson</a:t>
            </a:r>
          </a:p>
          <a:p>
            <a:pPr algn="ctr">
              <a:defRPr/>
            </a:pPr>
            <a:r>
              <a:rPr lang="en-US" sz="1400" b="1">
                <a:latin typeface="Times" charset="0"/>
              </a:rPr>
              <a:t>University of Chicago</a:t>
            </a:r>
          </a:p>
          <a:p>
            <a:pPr algn="ctr">
              <a:defRPr/>
            </a:pPr>
            <a:r>
              <a:rPr lang="en-US" sz="1400" b="1">
                <a:latin typeface="Times" charset="0"/>
              </a:rPr>
              <a:t>Sociologist</a:t>
            </a:r>
          </a:p>
        </p:txBody>
      </p:sp>
      <p:sp>
        <p:nvSpPr>
          <p:cNvPr id="464909" name="Text Box 13"/>
          <p:cNvSpPr txBox="1">
            <a:spLocks noChangeArrowheads="1"/>
          </p:cNvSpPr>
          <p:nvPr/>
        </p:nvSpPr>
        <p:spPr bwMode="auto">
          <a:xfrm>
            <a:off x="2362200" y="4114800"/>
            <a:ext cx="1327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FF"/>
                </a:solidFill>
                <a:latin typeface="Times" charset="0"/>
              </a:rPr>
              <a:t>Criminality</a:t>
            </a:r>
          </a:p>
        </p:txBody>
      </p:sp>
      <p:pic>
        <p:nvPicPr>
          <p:cNvPr id="149518" name="Picture 14"/>
          <p:cNvPicPr>
            <a:picLocks noChangeAspect="1" noChangeArrowheads="1"/>
          </p:cNvPicPr>
          <p:nvPr/>
        </p:nvPicPr>
        <p:blipFill>
          <a:blip r:embed="rId7">
            <a:lum bright="-14000" contrast="20000"/>
            <a:extLst>
              <a:ext uri="{28A0092B-C50C-407E-A947-70E740481C1C}">
                <a14:useLocalDpi xmlns:a14="http://schemas.microsoft.com/office/drawing/2010/main" val="0"/>
              </a:ext>
            </a:extLst>
          </a:blip>
          <a:srcRect l="4814" t="3572" r="8525" b="10715"/>
          <a:stretch>
            <a:fillRect/>
          </a:stretch>
        </p:blipFill>
        <p:spPr bwMode="auto">
          <a:xfrm>
            <a:off x="6172200" y="1600200"/>
            <a:ext cx="10287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11" name="Text Box 15"/>
          <p:cNvSpPr txBox="1">
            <a:spLocks noChangeArrowheads="1"/>
          </p:cNvSpPr>
          <p:nvPr/>
        </p:nvSpPr>
        <p:spPr bwMode="auto">
          <a:xfrm>
            <a:off x="5562600" y="1219200"/>
            <a:ext cx="21526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FF"/>
                </a:solidFill>
                <a:latin typeface="Times" charset="0"/>
              </a:rPr>
              <a:t>Heredity of Insanity</a:t>
            </a:r>
            <a:endParaRPr lang="en-US" b="1">
              <a:latin typeface="Times" charset="0"/>
            </a:endParaRPr>
          </a:p>
        </p:txBody>
      </p:sp>
      <p:sp>
        <p:nvSpPr>
          <p:cNvPr id="464912" name="Text Box 16"/>
          <p:cNvSpPr txBox="1">
            <a:spLocks noChangeArrowheads="1"/>
          </p:cNvSpPr>
          <p:nvPr/>
        </p:nvSpPr>
        <p:spPr bwMode="auto">
          <a:xfrm>
            <a:off x="6019800" y="2971800"/>
            <a:ext cx="1285875"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Adolph Meyer</a:t>
            </a:r>
          </a:p>
          <a:p>
            <a:pPr algn="ctr">
              <a:defRPr/>
            </a:pPr>
            <a:r>
              <a:rPr lang="en-US" sz="1400" b="1">
                <a:latin typeface="Times" charset="0"/>
              </a:rPr>
              <a:t>Psychiatrist</a:t>
            </a:r>
          </a:p>
        </p:txBody>
      </p:sp>
      <p:pic>
        <p:nvPicPr>
          <p:cNvPr id="14952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1676400"/>
            <a:ext cx="1052513" cy="130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14" name="Text Box 18"/>
          <p:cNvSpPr txBox="1">
            <a:spLocks noChangeArrowheads="1"/>
          </p:cNvSpPr>
          <p:nvPr/>
        </p:nvSpPr>
        <p:spPr bwMode="auto">
          <a:xfrm>
            <a:off x="3581400" y="1219200"/>
            <a:ext cx="1962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FF"/>
                </a:solidFill>
                <a:latin typeface="Times" charset="0"/>
              </a:rPr>
              <a:t>Feeblemindedness</a:t>
            </a:r>
          </a:p>
        </p:txBody>
      </p:sp>
      <p:sp>
        <p:nvSpPr>
          <p:cNvPr id="464915" name="Text Box 19"/>
          <p:cNvSpPr txBox="1">
            <a:spLocks noChangeArrowheads="1"/>
          </p:cNvSpPr>
          <p:nvPr/>
        </p:nvSpPr>
        <p:spPr bwMode="auto">
          <a:xfrm>
            <a:off x="3503613" y="2971800"/>
            <a:ext cx="2139950" cy="730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latin typeface="Times" charset="0"/>
              </a:rPr>
              <a:t>Henry Goddard</a:t>
            </a:r>
          </a:p>
          <a:p>
            <a:pPr algn="ctr">
              <a:defRPr/>
            </a:pPr>
            <a:r>
              <a:rPr lang="en-US" sz="1400" b="1">
                <a:latin typeface="Times" charset="0"/>
              </a:rPr>
              <a:t>Psychologist</a:t>
            </a:r>
          </a:p>
          <a:p>
            <a:pPr algn="ctr">
              <a:defRPr/>
            </a:pPr>
            <a:r>
              <a:rPr lang="en-US" sz="1400" b="1">
                <a:latin typeface="Times" charset="0"/>
              </a:rPr>
              <a:t>Vineland Training School</a:t>
            </a:r>
          </a:p>
        </p:txBody>
      </p:sp>
      <p:sp>
        <p:nvSpPr>
          <p:cNvPr id="464916" name="Text Box 20"/>
          <p:cNvSpPr txBox="1">
            <a:spLocks noChangeArrowheads="1"/>
          </p:cNvSpPr>
          <p:nvPr/>
        </p:nvSpPr>
        <p:spPr bwMode="auto">
          <a:xfrm>
            <a:off x="3962400" y="4038600"/>
            <a:ext cx="357981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CC"/>
                </a:solidFill>
                <a:latin typeface="Times" charset="0"/>
              </a:rPr>
              <a:t>Sterilization and Other Means of</a:t>
            </a:r>
          </a:p>
          <a:p>
            <a:pPr>
              <a:defRPr/>
            </a:pPr>
            <a:r>
              <a:rPr lang="en-US" sz="1800" b="1">
                <a:solidFill>
                  <a:srgbClr val="0000CC"/>
                </a:solidFill>
                <a:latin typeface="Times" charset="0"/>
              </a:rPr>
              <a:t>Eliminating Defective Germ Plasm</a:t>
            </a:r>
          </a:p>
        </p:txBody>
      </p:sp>
      <p:sp>
        <p:nvSpPr>
          <p:cNvPr id="464917" name="Text Box 21"/>
          <p:cNvSpPr txBox="1">
            <a:spLocks noChangeArrowheads="1"/>
          </p:cNvSpPr>
          <p:nvPr/>
        </p:nvSpPr>
        <p:spPr bwMode="auto">
          <a:xfrm>
            <a:off x="4876800" y="6096000"/>
            <a:ext cx="13938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latin typeface="Times" charset="0"/>
              </a:rPr>
              <a:t>Harry Laughlin</a:t>
            </a:r>
          </a:p>
        </p:txBody>
      </p:sp>
      <p:sp>
        <p:nvSpPr>
          <p:cNvPr id="464918" name="Text Box 22"/>
          <p:cNvSpPr txBox="1">
            <a:spLocks noChangeArrowheads="1"/>
          </p:cNvSpPr>
          <p:nvPr/>
        </p:nvSpPr>
        <p:spPr bwMode="auto">
          <a:xfrm>
            <a:off x="7467600" y="1981200"/>
            <a:ext cx="132080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FF"/>
                </a:solidFill>
                <a:latin typeface="Times" charset="0"/>
              </a:rPr>
              <a:t>Epilepsy</a:t>
            </a:r>
          </a:p>
          <a:p>
            <a:pPr>
              <a:defRPr/>
            </a:pPr>
            <a:r>
              <a:rPr lang="en-US" sz="1800" b="1">
                <a:solidFill>
                  <a:srgbClr val="0000FF"/>
                </a:solidFill>
                <a:latin typeface="Times" charset="0"/>
              </a:rPr>
              <a:t>Eye Defects</a:t>
            </a:r>
          </a:p>
          <a:p>
            <a:pPr>
              <a:defRPr/>
            </a:pPr>
            <a:r>
              <a:rPr lang="en-US" sz="1800" b="1">
                <a:solidFill>
                  <a:srgbClr val="0000FF"/>
                </a:solidFill>
                <a:latin typeface="Times" charset="0"/>
              </a:rPr>
              <a:t>Genealogy</a:t>
            </a:r>
          </a:p>
        </p:txBody>
      </p:sp>
      <p:pic>
        <p:nvPicPr>
          <p:cNvPr id="149527" name="Picture 23"/>
          <p:cNvPicPr>
            <a:picLocks noChangeAspect="1" noChangeArrowheads="1"/>
          </p:cNvPicPr>
          <p:nvPr/>
        </p:nvPicPr>
        <p:blipFill>
          <a:blip r:embed="rId9">
            <a:lum bright="-6000" contrast="6000"/>
            <a:extLst>
              <a:ext uri="{28A0092B-C50C-407E-A947-70E740481C1C}">
                <a14:useLocalDpi xmlns:a14="http://schemas.microsoft.com/office/drawing/2010/main" val="0"/>
              </a:ext>
            </a:extLst>
          </a:blip>
          <a:srcRect/>
          <a:stretch>
            <a:fillRect/>
          </a:stretch>
        </p:blipFill>
        <p:spPr bwMode="auto">
          <a:xfrm>
            <a:off x="5105400" y="4724400"/>
            <a:ext cx="1008063" cy="130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920" name="Text Box 24"/>
          <p:cNvSpPr txBox="1">
            <a:spLocks noChangeArrowheads="1"/>
          </p:cNvSpPr>
          <p:nvPr/>
        </p:nvSpPr>
        <p:spPr bwMode="auto">
          <a:xfrm>
            <a:off x="6400800" y="4953000"/>
            <a:ext cx="254635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1">
                <a:solidFill>
                  <a:srgbClr val="0000FF"/>
                </a:solidFill>
                <a:latin typeface="Times" charset="0"/>
              </a:rPr>
              <a:t>Immigration</a:t>
            </a:r>
          </a:p>
          <a:p>
            <a:pPr algn="ctr">
              <a:defRPr/>
            </a:pPr>
            <a:r>
              <a:rPr lang="en-US" sz="1800" b="1">
                <a:latin typeface="Times" charset="0"/>
              </a:rPr>
              <a:t>Prescott F. Hall</a:t>
            </a:r>
          </a:p>
          <a:p>
            <a:pPr algn="ctr">
              <a:defRPr/>
            </a:pPr>
            <a:r>
              <a:rPr lang="en-US" sz="1800" b="1">
                <a:latin typeface="Times" charset="0"/>
              </a:rPr>
              <a:t>Robert DeCourcy Ward</a:t>
            </a:r>
            <a:endParaRPr lang="en-US">
              <a:latin typeface="Times" charset="0"/>
            </a:endParaRPr>
          </a:p>
        </p:txBody>
      </p:sp>
    </p:spTree>
    <p:extLst>
      <p:ext uri="{BB962C8B-B14F-4D97-AF65-F5344CB8AC3E}">
        <p14:creationId xmlns:p14="http://schemas.microsoft.com/office/powerpoint/2010/main" val="111516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956947" y="3376349"/>
            <a:ext cx="7105130" cy="26673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20000"/>
              </a:lnSpc>
            </a:pPr>
            <a:r>
              <a:rPr lang="en-US" sz="2000" b="1" dirty="0">
                <a:latin typeface="Times" charset="0"/>
              </a:rPr>
              <a:t>Mary Harriman,  daughter of railroad tycoon E. H. Harriman,</a:t>
            </a:r>
          </a:p>
          <a:p>
            <a:pPr>
              <a:lnSpc>
                <a:spcPct val="120000"/>
              </a:lnSpc>
            </a:pPr>
            <a:r>
              <a:rPr lang="en-US" sz="2000" b="1" dirty="0">
                <a:latin typeface="Times" charset="0"/>
              </a:rPr>
              <a:t>spent part of the summer of 1905 at Davenport</a:t>
            </a:r>
            <a:r>
              <a:rPr lang="ja-JP" altLang="en-US" sz="2000" b="1" dirty="0">
                <a:latin typeface="Arial"/>
              </a:rPr>
              <a:t>’</a:t>
            </a:r>
            <a:r>
              <a:rPr lang="en-US" sz="2000" b="1" dirty="0">
                <a:latin typeface="Times" charset="0"/>
              </a:rPr>
              <a:t>s Cold Spring </a:t>
            </a:r>
          </a:p>
          <a:p>
            <a:pPr>
              <a:lnSpc>
                <a:spcPct val="120000"/>
              </a:lnSpc>
            </a:pPr>
            <a:r>
              <a:rPr lang="en-US" sz="2000" b="1" dirty="0">
                <a:latin typeface="Times" charset="0"/>
              </a:rPr>
              <a:t>Harbor Biological Laboratory while an undergraduate at </a:t>
            </a:r>
          </a:p>
          <a:p>
            <a:pPr>
              <a:lnSpc>
                <a:spcPct val="120000"/>
              </a:lnSpc>
            </a:pPr>
            <a:r>
              <a:rPr lang="en-US" sz="2000" b="1" dirty="0">
                <a:latin typeface="Times" charset="0"/>
              </a:rPr>
              <a:t>Barnard College. A social activist with liberal leanings, Mary</a:t>
            </a:r>
          </a:p>
          <a:p>
            <a:pPr>
              <a:lnSpc>
                <a:spcPct val="120000"/>
              </a:lnSpc>
            </a:pPr>
            <a:r>
              <a:rPr lang="en-US" sz="2000" b="1" dirty="0">
                <a:latin typeface="Times" charset="0"/>
              </a:rPr>
              <a:t>thought that Davenport</a:t>
            </a:r>
            <a:r>
              <a:rPr lang="ja-JP" altLang="en-US" sz="2000" b="1" dirty="0">
                <a:latin typeface="Arial"/>
              </a:rPr>
              <a:t>’</a:t>
            </a:r>
            <a:r>
              <a:rPr lang="en-US" sz="2000" b="1" dirty="0">
                <a:latin typeface="Times" charset="0"/>
              </a:rPr>
              <a:t>s ideas about eugenics offered a means </a:t>
            </a:r>
          </a:p>
          <a:p>
            <a:pPr>
              <a:lnSpc>
                <a:spcPct val="120000"/>
              </a:lnSpc>
            </a:pPr>
            <a:r>
              <a:rPr lang="en-US" sz="2000" b="1" dirty="0">
                <a:latin typeface="Times" charset="0"/>
              </a:rPr>
              <a:t>to improve social conditions. Her classmates gave her the </a:t>
            </a:r>
          </a:p>
          <a:p>
            <a:pPr>
              <a:lnSpc>
                <a:spcPct val="120000"/>
              </a:lnSpc>
            </a:pPr>
            <a:r>
              <a:rPr lang="en-US" sz="2000" b="1" dirty="0">
                <a:latin typeface="Times" charset="0"/>
              </a:rPr>
              <a:t>nickname </a:t>
            </a:r>
            <a:r>
              <a:rPr lang="ja-JP" altLang="en-US" sz="2000" b="1" dirty="0">
                <a:latin typeface="Arial"/>
              </a:rPr>
              <a:t>“</a:t>
            </a:r>
            <a:r>
              <a:rPr lang="en-US" sz="2000" b="1" dirty="0">
                <a:latin typeface="Times" charset="0"/>
              </a:rPr>
              <a:t>Eugenia</a:t>
            </a:r>
            <a:r>
              <a:rPr lang="ja-JP" altLang="en-US" sz="2000" b="1" dirty="0">
                <a:latin typeface="Arial"/>
              </a:rPr>
              <a:t>”</a:t>
            </a:r>
            <a:r>
              <a:rPr lang="en-US" sz="2000" b="1" dirty="0">
                <a:latin typeface="Times" charset="0"/>
              </a:rPr>
              <a:t> due to her interest in eugenics.</a:t>
            </a:r>
          </a:p>
        </p:txBody>
      </p:sp>
      <p:pic>
        <p:nvPicPr>
          <p:cNvPr id="254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455863" cy="2743200"/>
          </a:xfrm>
          <a:prstGeom prst="rect">
            <a:avLst/>
          </a:prstGeom>
          <a:noFill/>
          <a:extLst>
            <a:ext uri="{909E8E84-426E-40dd-AFC4-6F175D3DCCD1}">
              <a14:hiddenFill xmlns="" xmlns:a14="http://schemas.microsoft.com/office/drawing/2010/main">
                <a:solidFill>
                  <a:srgbClr val="FFFFFF"/>
                </a:solidFill>
              </a14:hiddenFill>
            </a:ext>
          </a:extLst>
        </p:spPr>
      </p:pic>
      <p:sp>
        <p:nvSpPr>
          <p:cNvPr id="254980" name="Text Box 4"/>
          <p:cNvSpPr txBox="1">
            <a:spLocks noChangeArrowheads="1"/>
          </p:cNvSpPr>
          <p:nvPr/>
        </p:nvSpPr>
        <p:spPr bwMode="auto">
          <a:xfrm>
            <a:off x="241300" y="1295400"/>
            <a:ext cx="563245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1">
                <a:latin typeface="Times" charset="0"/>
              </a:rPr>
              <a:t>The Eugenics Record Office</a:t>
            </a:r>
          </a:p>
          <a:p>
            <a:pPr algn="ctr"/>
            <a:r>
              <a:rPr lang="en-US" sz="3600" b="1">
                <a:latin typeface="Times" charset="0"/>
              </a:rPr>
              <a:t>1910</a:t>
            </a:r>
          </a:p>
        </p:txBody>
      </p:sp>
    </p:spTree>
    <p:extLst>
      <p:ext uri="{BB962C8B-B14F-4D97-AF65-F5344CB8AC3E}">
        <p14:creationId xmlns:p14="http://schemas.microsoft.com/office/powerpoint/2010/main" val="56295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1143000" y="1143000"/>
            <a:ext cx="671195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7200" b="1">
                <a:solidFill>
                  <a:schemeClr val="bg1"/>
                </a:solidFill>
                <a:latin typeface="Times" charset="0"/>
              </a:rPr>
              <a:t>The American</a:t>
            </a:r>
          </a:p>
          <a:p>
            <a:pPr algn="ctr">
              <a:defRPr/>
            </a:pPr>
            <a:r>
              <a:rPr lang="en-US" sz="7200" b="1">
                <a:solidFill>
                  <a:schemeClr val="bg1"/>
                </a:solidFill>
                <a:latin typeface="Times" charset="0"/>
              </a:rPr>
              <a:t>Eugenics Society</a:t>
            </a:r>
            <a:endParaRPr lang="en-US" sz="7200" b="1">
              <a:latin typeface="Times" charset="0"/>
            </a:endParaRPr>
          </a:p>
        </p:txBody>
      </p:sp>
    </p:spTree>
    <p:extLst>
      <p:ext uri="{BB962C8B-B14F-4D97-AF65-F5344CB8AC3E}">
        <p14:creationId xmlns:p14="http://schemas.microsoft.com/office/powerpoint/2010/main" val="161459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60583" y="1800946"/>
            <a:ext cx="6066685" cy="1569660"/>
          </a:xfrm>
          <a:prstGeom prst="rect">
            <a:avLst/>
          </a:prstGeom>
          <a:noFill/>
        </p:spPr>
        <p:txBody>
          <a:bodyPr wrap="none" rtlCol="0">
            <a:spAutoFit/>
          </a:bodyPr>
          <a:lstStyle/>
          <a:p>
            <a:r>
              <a:rPr lang="en-US" sz="9600" b="1" dirty="0">
                <a:solidFill>
                  <a:schemeClr val="bg1"/>
                </a:solidFill>
              </a:rPr>
              <a:t>Psychology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1524000" y="990600"/>
            <a:ext cx="5951538" cy="3382963"/>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7200" b="1">
                <a:solidFill>
                  <a:srgbClr val="FFFFFF"/>
                </a:solidFill>
                <a:latin typeface="Times" charset="0"/>
              </a:rPr>
              <a:t>Human Beings</a:t>
            </a:r>
          </a:p>
          <a:p>
            <a:pPr algn="ctr" defTabSz="914400" eaLnBrk="0" fontAlgn="base" hangingPunct="0">
              <a:spcBef>
                <a:spcPct val="0"/>
              </a:spcBef>
              <a:spcAft>
                <a:spcPct val="0"/>
              </a:spcAft>
            </a:pPr>
            <a:r>
              <a:rPr lang="en-US" sz="7200" b="1">
                <a:solidFill>
                  <a:srgbClr val="FFFFFF"/>
                </a:solidFill>
                <a:latin typeface="Times" charset="0"/>
              </a:rPr>
              <a:t>are Learning</a:t>
            </a:r>
          </a:p>
          <a:p>
            <a:pPr algn="ctr" defTabSz="914400" eaLnBrk="0" fontAlgn="base" hangingPunct="0">
              <a:spcBef>
                <a:spcPct val="0"/>
              </a:spcBef>
              <a:spcAft>
                <a:spcPct val="0"/>
              </a:spcAft>
            </a:pPr>
            <a:r>
              <a:rPr lang="en-US" sz="7200" b="1">
                <a:solidFill>
                  <a:srgbClr val="FFFFFF"/>
                </a:solidFill>
                <a:latin typeface="Times" charset="0"/>
              </a:rPr>
              <a:t>Machines</a:t>
            </a:r>
            <a:r>
              <a:rPr lang="en-US" sz="7200">
                <a:solidFill>
                  <a:srgbClr val="FFFFFF"/>
                </a:solidFill>
                <a:latin typeface="Times"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12498" y="1394847"/>
            <a:ext cx="7021874" cy="3046988"/>
          </a:xfrm>
          <a:prstGeom prst="rect">
            <a:avLst/>
          </a:prstGeom>
          <a:noFill/>
        </p:spPr>
        <p:txBody>
          <a:bodyPr wrap="none" rtlCol="0">
            <a:spAutoFit/>
          </a:bodyPr>
          <a:lstStyle/>
          <a:p>
            <a:pPr algn="ctr"/>
            <a:r>
              <a:rPr lang="en-US" sz="9600" b="1" dirty="0">
                <a:solidFill>
                  <a:srgbClr val="FFFFFF"/>
                </a:solidFill>
                <a:latin typeface="Times New Roman"/>
                <a:cs typeface="Times New Roman"/>
              </a:rPr>
              <a:t>Biological</a:t>
            </a:r>
          </a:p>
          <a:p>
            <a:pPr algn="ctr"/>
            <a:r>
              <a:rPr lang="en-US" sz="9600" b="1" dirty="0">
                <a:solidFill>
                  <a:srgbClr val="FFFFFF"/>
                </a:solidFill>
                <a:latin typeface="Times New Roman"/>
                <a:cs typeface="Times New Roman"/>
              </a:rPr>
              <a:t>Determinism</a:t>
            </a:r>
          </a:p>
        </p:txBody>
      </p:sp>
    </p:spTree>
    <p:extLst>
      <p:ext uri="{BB962C8B-B14F-4D97-AF65-F5344CB8AC3E}">
        <p14:creationId xmlns:p14="http://schemas.microsoft.com/office/powerpoint/2010/main" val="1742147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126124" y="1271752"/>
            <a:ext cx="8723586" cy="3970318"/>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charset="0"/>
                <a:ea typeface="ＭＳ Ｐゴシック"/>
              </a:rPr>
              <a:t> Learning</a:t>
            </a:r>
          </a:p>
          <a:p>
            <a:pPr marL="0" marR="0" lvl="0" indent="0" defTabSz="914400" rtl="0" eaLnBrk="0" fontAlgn="base" latinLnBrk="0" hangingPunct="0">
              <a:lnSpc>
                <a:spcPct val="100000"/>
              </a:lnSpc>
              <a:spcBef>
                <a:spcPct val="0"/>
              </a:spcBef>
              <a:spcAft>
                <a:spcPct val="0"/>
              </a:spcAft>
              <a:buClrTx/>
              <a:buSzTx/>
              <a:buFontTx/>
              <a:buNone/>
              <a:tabLst/>
              <a:defRPr/>
            </a:pPr>
            <a:r>
              <a:rPr lang="en-US" sz="6000" b="1" dirty="0">
                <a:solidFill>
                  <a:srgbClr val="FFFFFF"/>
                </a:solidFill>
                <a:latin typeface="Times" charset="0"/>
                <a:ea typeface="ＭＳ Ｐゴシック"/>
              </a:rPr>
              <a:t>A relatively permanent</a:t>
            </a:r>
          </a:p>
          <a:p>
            <a:pPr marL="0" marR="0" lvl="0" indent="0" defTabSz="914400" rtl="0" eaLnBrk="0" fontAlgn="base" latinLnBrk="0" hangingPunct="0">
              <a:lnSpc>
                <a:spcPct val="100000"/>
              </a:lnSpc>
              <a:spcBef>
                <a:spcPct val="0"/>
              </a:spcBef>
              <a:spcAft>
                <a:spcPct val="0"/>
              </a:spcAft>
              <a:buClrTx/>
              <a:buSzTx/>
              <a:buFontTx/>
              <a:buNone/>
              <a:tabLst/>
              <a:defRPr/>
            </a:pPr>
            <a:r>
              <a:rPr lang="en-US" sz="6000" b="1" dirty="0">
                <a:solidFill>
                  <a:srgbClr val="FFFFFF"/>
                </a:solidFill>
                <a:latin typeface="Times" charset="0"/>
                <a:ea typeface="ＭＳ Ｐゴシック"/>
              </a:rPr>
              <a:t>c</a:t>
            </a:r>
            <a:r>
              <a:rPr kumimoji="0" lang="en-US" sz="6000" b="1" i="0" u="none" strike="noStrike" kern="1200" cap="none" spc="0" normalizeH="0" baseline="0" noProof="0">
                <a:ln>
                  <a:noFill/>
                </a:ln>
                <a:solidFill>
                  <a:srgbClr val="FFFFFF"/>
                </a:solidFill>
                <a:effectLst/>
                <a:uLnTx/>
                <a:uFillTx/>
                <a:latin typeface="Times" charset="0"/>
                <a:ea typeface="ＭＳ Ｐゴシック"/>
              </a:rPr>
              <a:t>hange</a:t>
            </a:r>
            <a:r>
              <a:rPr kumimoji="0" lang="en-US" sz="6000" b="1" i="0" u="none" strike="noStrike" kern="1200" cap="none" spc="0" normalizeH="0" baseline="0" noProof="0" dirty="0">
                <a:ln>
                  <a:noFill/>
                </a:ln>
                <a:solidFill>
                  <a:srgbClr val="FFFFFF"/>
                </a:solidFill>
                <a:effectLst/>
                <a:uLnTx/>
                <a:uFillTx/>
                <a:latin typeface="Times" charset="0"/>
                <a:ea typeface="ＭＳ Ｐゴシック"/>
              </a:rPr>
              <a:t> in behavior due to experience</a:t>
            </a:r>
            <a:endParaRPr kumimoji="0" lang="en-US" sz="6000" b="0" i="0" u="none" strike="noStrike" kern="1200" cap="none" spc="0" normalizeH="0" baseline="0" noProof="0" dirty="0">
              <a:ln>
                <a:noFill/>
              </a:ln>
              <a:solidFill>
                <a:srgbClr val="FFFFFF"/>
              </a:solidFill>
              <a:effectLst/>
              <a:uLnTx/>
              <a:uFillTx/>
              <a:latin typeface="Times" charset="0"/>
              <a:ea typeface="ＭＳ Ｐゴシック"/>
            </a:endParaRPr>
          </a:p>
        </p:txBody>
      </p:sp>
    </p:spTree>
    <p:extLst>
      <p:ext uri="{BB962C8B-B14F-4D97-AF65-F5344CB8AC3E}">
        <p14:creationId xmlns:p14="http://schemas.microsoft.com/office/powerpoint/2010/main" val="1667516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srcRect/>
          <a:stretch>
            <a:fillRect/>
          </a:stretch>
        </p:blipFill>
        <p:spPr bwMode="auto">
          <a:xfrm>
            <a:off x="3657600" y="3962400"/>
            <a:ext cx="1981200" cy="1581150"/>
          </a:xfrm>
          <a:prstGeom prst="rect">
            <a:avLst/>
          </a:prstGeom>
          <a:noFill/>
          <a:ln w="9525">
            <a:noFill/>
            <a:miter lim="800000"/>
            <a:headEnd/>
            <a:tailEnd/>
          </a:ln>
        </p:spPr>
      </p:pic>
      <p:sp>
        <p:nvSpPr>
          <p:cNvPr id="283653" name="Text Box 5"/>
          <p:cNvSpPr txBox="1">
            <a:spLocks noChangeArrowheads="1"/>
          </p:cNvSpPr>
          <p:nvPr/>
        </p:nvSpPr>
        <p:spPr bwMode="auto">
          <a:xfrm>
            <a:off x="1905000" y="381000"/>
            <a:ext cx="5467350"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b="1">
                <a:solidFill>
                  <a:srgbClr val="000000"/>
                </a:solidFill>
                <a:latin typeface="Times" charset="0"/>
              </a:rPr>
              <a:t>“Black - Boxing the Brain”</a:t>
            </a:r>
            <a:endParaRPr lang="en-US" sz="2400">
              <a:solidFill>
                <a:srgbClr val="000000"/>
              </a:solidFill>
              <a:latin typeface="Times" charset="0"/>
            </a:endParaRPr>
          </a:p>
        </p:txBody>
      </p:sp>
      <p:sp>
        <p:nvSpPr>
          <p:cNvPr id="283654" name="Text Box 6"/>
          <p:cNvSpPr txBox="1">
            <a:spLocks noChangeArrowheads="1"/>
          </p:cNvSpPr>
          <p:nvPr/>
        </p:nvSpPr>
        <p:spPr bwMode="auto">
          <a:xfrm>
            <a:off x="1371600" y="1600200"/>
            <a:ext cx="179408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STIMULUS</a:t>
            </a:r>
          </a:p>
        </p:txBody>
      </p:sp>
      <p:sp>
        <p:nvSpPr>
          <p:cNvPr id="283655" name="Text Box 7"/>
          <p:cNvSpPr txBox="1">
            <a:spLocks noChangeArrowheads="1"/>
          </p:cNvSpPr>
          <p:nvPr/>
        </p:nvSpPr>
        <p:spPr bwMode="auto">
          <a:xfrm>
            <a:off x="6461125" y="1584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83656" name="Line 8"/>
          <p:cNvSpPr>
            <a:spLocks noChangeShapeType="1"/>
          </p:cNvSpPr>
          <p:nvPr/>
        </p:nvSpPr>
        <p:spPr bwMode="auto">
          <a:xfrm>
            <a:off x="1295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3657" name="Line 9"/>
          <p:cNvSpPr>
            <a:spLocks noChangeShapeType="1"/>
          </p:cNvSpPr>
          <p:nvPr/>
        </p:nvSpPr>
        <p:spPr bwMode="auto">
          <a:xfrm>
            <a:off x="6248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4" name="Rectangle 10"/>
          <p:cNvSpPr>
            <a:spLocks noChangeArrowheads="1"/>
          </p:cNvSpPr>
          <p:nvPr/>
        </p:nvSpPr>
        <p:spPr bwMode="auto">
          <a:xfrm>
            <a:off x="3611682" y="3886199"/>
            <a:ext cx="2027118" cy="1736725"/>
          </a:xfrm>
          <a:prstGeom prst="rect">
            <a:avLst/>
          </a:prstGeom>
          <a:noFill/>
          <a:ln w="76200">
            <a:solidFill>
              <a:schemeClr val="tx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5" name="Text Box 11"/>
          <p:cNvSpPr txBox="1">
            <a:spLocks noChangeArrowheads="1"/>
          </p:cNvSpPr>
          <p:nvPr/>
        </p:nvSpPr>
        <p:spPr bwMode="auto">
          <a:xfrm>
            <a:off x="1050925" y="3870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00716" name="Text Box 12"/>
          <p:cNvSpPr txBox="1">
            <a:spLocks noChangeArrowheads="1"/>
          </p:cNvSpPr>
          <p:nvPr/>
        </p:nvSpPr>
        <p:spPr bwMode="auto">
          <a:xfrm>
            <a:off x="5943600" y="3886200"/>
            <a:ext cx="2255746"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      STIMULUS</a:t>
            </a:r>
          </a:p>
        </p:txBody>
      </p:sp>
      <p:sp>
        <p:nvSpPr>
          <p:cNvPr id="200717" name="Text Box 13"/>
          <p:cNvSpPr txBox="1">
            <a:spLocks noChangeArrowheads="1"/>
          </p:cNvSpPr>
          <p:nvPr/>
        </p:nvSpPr>
        <p:spPr bwMode="auto">
          <a:xfrm>
            <a:off x="669925" y="4929188"/>
            <a:ext cx="1107996" cy="36933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000000"/>
                </a:solidFill>
                <a:latin typeface="Times" charset="0"/>
              </a:rPr>
              <a:t>	</a:t>
            </a:r>
          </a:p>
        </p:txBody>
      </p:sp>
      <p:sp>
        <p:nvSpPr>
          <p:cNvPr id="200718" name="Line 14"/>
          <p:cNvSpPr>
            <a:spLocks noChangeShapeType="1"/>
          </p:cNvSpPr>
          <p:nvPr/>
        </p:nvSpPr>
        <p:spPr bwMode="auto">
          <a:xfrm flipH="1">
            <a:off x="5867400" y="4481293"/>
            <a:ext cx="7620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dirty="0">
              <a:solidFill>
                <a:srgbClr val="000000"/>
              </a:solidFill>
            </a:endParaRPr>
          </a:p>
        </p:txBody>
      </p:sp>
      <p:sp>
        <p:nvSpPr>
          <p:cNvPr id="200719" name="Line 15"/>
          <p:cNvSpPr>
            <a:spLocks noChangeShapeType="1"/>
          </p:cNvSpPr>
          <p:nvPr/>
        </p:nvSpPr>
        <p:spPr bwMode="auto">
          <a:xfrm>
            <a:off x="7380046" y="4481293"/>
            <a:ext cx="5334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0" name="Line 16"/>
          <p:cNvSpPr>
            <a:spLocks noChangeShapeType="1"/>
          </p:cNvSpPr>
          <p:nvPr/>
        </p:nvSpPr>
        <p:spPr bwMode="auto">
          <a:xfrm>
            <a:off x="2514600" y="4572000"/>
            <a:ext cx="9906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1" name="Line 17"/>
          <p:cNvSpPr>
            <a:spLocks noChangeShapeType="1"/>
          </p:cNvSpPr>
          <p:nvPr/>
        </p:nvSpPr>
        <p:spPr bwMode="auto">
          <a:xfrm>
            <a:off x="5791200" y="4648200"/>
            <a:ext cx="19812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3" name="TextBox 2">
            <a:extLst>
              <a:ext uri="{FF2B5EF4-FFF2-40B4-BE49-F238E27FC236}">
                <a16:creationId xmlns:a16="http://schemas.microsoft.com/office/drawing/2014/main" id="{244FB8E5-F23A-8842-A6F5-9A76A76FBB6A}"/>
              </a:ext>
            </a:extLst>
          </p:cNvPr>
          <p:cNvSpPr txBox="1"/>
          <p:nvPr/>
        </p:nvSpPr>
        <p:spPr>
          <a:xfrm>
            <a:off x="5791200" y="5124988"/>
            <a:ext cx="2503686" cy="584775"/>
          </a:xfrm>
          <a:prstGeom prst="rect">
            <a:avLst/>
          </a:prstGeom>
          <a:noFill/>
        </p:spPr>
        <p:txBody>
          <a:bodyPr wrap="square" rtlCol="0">
            <a:spAutoFit/>
          </a:bodyPr>
          <a:lstStyle/>
          <a:p>
            <a:r>
              <a:rPr lang="en-US" sz="1600" b="1" dirty="0">
                <a:solidFill>
                  <a:srgbClr val="000000"/>
                </a:solidFill>
                <a:latin typeface="Times" charset="0"/>
              </a:rPr>
              <a:t>        Reinforcement or </a:t>
            </a:r>
          </a:p>
          <a:p>
            <a:r>
              <a:rPr lang="en-US" sz="1600" b="1" dirty="0">
                <a:solidFill>
                  <a:srgbClr val="000000"/>
                </a:solidFill>
                <a:latin typeface="Times" charset="0"/>
              </a:rPr>
              <a:t>        Punishment</a:t>
            </a:r>
            <a:endParaRPr lang="en-US" sz="1600" dirty="0"/>
          </a:p>
        </p:txBody>
      </p:sp>
      <p:pic>
        <p:nvPicPr>
          <p:cNvPr id="21" name="Picture 2">
            <a:extLst>
              <a:ext uri="{FF2B5EF4-FFF2-40B4-BE49-F238E27FC236}">
                <a16:creationId xmlns:a16="http://schemas.microsoft.com/office/drawing/2014/main" id="{7690118C-7B96-0041-BDF7-9F2EFACBF721}"/>
              </a:ext>
            </a:extLst>
          </p:cNvPr>
          <p:cNvPicPr>
            <a:picLocks noChangeAspect="1" noChangeArrowheads="1"/>
          </p:cNvPicPr>
          <p:nvPr/>
        </p:nvPicPr>
        <p:blipFill>
          <a:blip r:embed="rId3"/>
          <a:srcRect/>
          <a:stretch>
            <a:fillRect/>
          </a:stretch>
        </p:blipFill>
        <p:spPr bwMode="auto">
          <a:xfrm>
            <a:off x="3657600" y="1584325"/>
            <a:ext cx="1930439" cy="1540639"/>
          </a:xfrm>
          <a:prstGeom prst="rect">
            <a:avLst/>
          </a:prstGeom>
          <a:noFill/>
          <a:ln w="76200">
            <a:solidFill>
              <a:schemeClr val="tx1"/>
            </a:solidFill>
            <a:miter lim="800000"/>
            <a:headEnd/>
            <a:tailEnd/>
          </a:ln>
        </p:spPr>
      </p:pic>
      <p:sp>
        <p:nvSpPr>
          <p:cNvPr id="6" name="TextBox 5">
            <a:extLst>
              <a:ext uri="{FF2B5EF4-FFF2-40B4-BE49-F238E27FC236}">
                <a16:creationId xmlns:a16="http://schemas.microsoft.com/office/drawing/2014/main" id="{F6DB0C38-15E7-AF42-8BB5-DB95C57AF56E}"/>
              </a:ext>
            </a:extLst>
          </p:cNvPr>
          <p:cNvSpPr txBox="1"/>
          <p:nvPr/>
        </p:nvSpPr>
        <p:spPr>
          <a:xfrm>
            <a:off x="2983623" y="3187145"/>
            <a:ext cx="3733801" cy="369332"/>
          </a:xfrm>
          <a:prstGeom prst="rect">
            <a:avLst/>
          </a:prstGeom>
          <a:noFill/>
        </p:spPr>
        <p:txBody>
          <a:bodyPr wrap="square" rtlCol="0">
            <a:spAutoFit/>
          </a:bodyPr>
          <a:lstStyle/>
          <a:p>
            <a:r>
              <a:rPr lang="en-US" b="1" dirty="0">
                <a:latin typeface="Times" pitchFamily="2" charset="0"/>
              </a:rPr>
              <a:t>CLASSICAL CONDITIONING</a:t>
            </a:r>
          </a:p>
        </p:txBody>
      </p:sp>
      <p:sp>
        <p:nvSpPr>
          <p:cNvPr id="7" name="TextBox 6">
            <a:extLst>
              <a:ext uri="{FF2B5EF4-FFF2-40B4-BE49-F238E27FC236}">
                <a16:creationId xmlns:a16="http://schemas.microsoft.com/office/drawing/2014/main" id="{B1DEB05F-6E3E-0645-960F-E846B4A92820}"/>
              </a:ext>
            </a:extLst>
          </p:cNvPr>
          <p:cNvSpPr txBox="1"/>
          <p:nvPr/>
        </p:nvSpPr>
        <p:spPr>
          <a:xfrm>
            <a:off x="2606566" y="5676977"/>
            <a:ext cx="4487917" cy="369332"/>
          </a:xfrm>
          <a:prstGeom prst="rect">
            <a:avLst/>
          </a:prstGeom>
          <a:noFill/>
        </p:spPr>
        <p:txBody>
          <a:bodyPr wrap="square" rtlCol="0">
            <a:spAutoFit/>
          </a:bodyPr>
          <a:lstStyle/>
          <a:p>
            <a:r>
              <a:rPr lang="en-US" b="1" dirty="0">
                <a:latin typeface="Times" pitchFamily="2" charset="0"/>
              </a:rPr>
              <a:t>INSTRUMENTAL CONDITIONING</a:t>
            </a:r>
          </a:p>
        </p:txBody>
      </p:sp>
    </p:spTree>
    <p:extLst>
      <p:ext uri="{BB962C8B-B14F-4D97-AF65-F5344CB8AC3E}">
        <p14:creationId xmlns:p14="http://schemas.microsoft.com/office/powerpoint/2010/main" val="125970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fade">
                                      <p:cBhvr>
                                        <p:cTn id="7" dur="500"/>
                                        <p:tgtEl>
                                          <p:spTgt spid="2007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0714"/>
                                        </p:tgtEl>
                                        <p:attrNameLst>
                                          <p:attrName>style.visibility</p:attrName>
                                        </p:attrNameLst>
                                      </p:cBhvr>
                                      <p:to>
                                        <p:strVal val="visible"/>
                                      </p:to>
                                    </p:set>
                                    <p:animEffect transition="in" filter="fade">
                                      <p:cBhvr>
                                        <p:cTn id="11" dur="3000"/>
                                        <p:tgtEl>
                                          <p:spTgt spid="2007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007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499"/>
                                          </p:stCondLst>
                                        </p:cTn>
                                        <p:tgtEl>
                                          <p:spTgt spid="2007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007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007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2007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007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2007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animBg="1"/>
      <p:bldP spid="200715" grpId="0" autoUpdateAnimBg="0"/>
      <p:bldP spid="200716" grpId="0" autoUpdateAnimBg="0"/>
      <p:bldP spid="200717" grpId="0" autoUpdateAnimBg="0"/>
      <p:bldP spid="200718" grpId="0" animBg="1"/>
      <p:bldP spid="200719" grpId="0" animBg="1"/>
      <p:bldP spid="200720" grpId="0" animBg="1"/>
      <p:bldP spid="2007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219200" y="381000"/>
            <a:ext cx="7273925"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latin typeface="Times" charset="0"/>
              </a:rPr>
              <a:t>“LEARNING”</a:t>
            </a:r>
          </a:p>
          <a:p>
            <a:pPr algn="ctr" defTabSz="914400" eaLnBrk="0" fontAlgn="base" hangingPunct="0">
              <a:spcBef>
                <a:spcPct val="0"/>
              </a:spcBef>
              <a:spcAft>
                <a:spcPct val="0"/>
              </a:spcAft>
            </a:pPr>
            <a:r>
              <a:rPr lang="en-US" sz="3600" b="1" dirty="0">
                <a:solidFill>
                  <a:srgbClr val="000000"/>
                </a:solidFill>
                <a:latin typeface="Times" charset="0"/>
              </a:rPr>
              <a:t>CLASSICAL CONDITIONING</a:t>
            </a:r>
          </a:p>
        </p:txBody>
      </p:sp>
      <p:sp>
        <p:nvSpPr>
          <p:cNvPr id="279555" name="Text Box 3"/>
          <p:cNvSpPr txBox="1">
            <a:spLocks noChangeArrowheads="1"/>
          </p:cNvSpPr>
          <p:nvPr/>
        </p:nvSpPr>
        <p:spPr bwMode="auto">
          <a:xfrm>
            <a:off x="421595" y="2620109"/>
            <a:ext cx="2673350" cy="82232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b="1" dirty="0">
                <a:solidFill>
                  <a:srgbClr val="000000"/>
                </a:solidFill>
                <a:latin typeface="Times" charset="0"/>
              </a:rPr>
              <a:t>Influence of Pavlov</a:t>
            </a:r>
          </a:p>
          <a:p>
            <a:pPr algn="ctr" defTabSz="914400" eaLnBrk="0" fontAlgn="base" hangingPunct="0">
              <a:spcBef>
                <a:spcPct val="0"/>
              </a:spcBef>
              <a:spcAft>
                <a:spcPct val="0"/>
              </a:spcAft>
            </a:pPr>
            <a:r>
              <a:rPr lang="en-US" sz="2400" b="1" dirty="0">
                <a:solidFill>
                  <a:srgbClr val="000000"/>
                </a:solidFill>
                <a:latin typeface="Times" charset="0"/>
              </a:rPr>
              <a:t>1849 - 1936</a:t>
            </a:r>
          </a:p>
        </p:txBody>
      </p:sp>
      <p:pic>
        <p:nvPicPr>
          <p:cNvPr id="279556" name="Picture 4"/>
          <p:cNvPicPr>
            <a:picLocks noChangeAspect="1" noChangeArrowheads="1"/>
          </p:cNvPicPr>
          <p:nvPr/>
        </p:nvPicPr>
        <p:blipFill>
          <a:blip r:embed="rId3">
            <a:lum bright="-10000" contrast="18000"/>
          </a:blip>
          <a:srcRect/>
          <a:stretch>
            <a:fillRect/>
          </a:stretch>
        </p:blipFill>
        <p:spPr bwMode="auto">
          <a:xfrm>
            <a:off x="3484562" y="2279590"/>
            <a:ext cx="2743200" cy="2325688"/>
          </a:xfrm>
          <a:prstGeom prst="rect">
            <a:avLst/>
          </a:prstGeom>
          <a:noFill/>
          <a:ln w="9525">
            <a:noFill/>
            <a:miter lim="800000"/>
            <a:headEnd/>
            <a:tailEnd/>
          </a:ln>
        </p:spPr>
      </p:pic>
      <p:pic>
        <p:nvPicPr>
          <p:cNvPr id="279557" name="Picture 5"/>
          <p:cNvPicPr>
            <a:picLocks noChangeAspect="1" noChangeArrowheads="1"/>
          </p:cNvPicPr>
          <p:nvPr/>
        </p:nvPicPr>
        <p:blipFill>
          <a:blip r:embed="rId4"/>
          <a:srcRect/>
          <a:stretch>
            <a:fillRect/>
          </a:stretch>
        </p:blipFill>
        <p:spPr bwMode="auto">
          <a:xfrm>
            <a:off x="7162800" y="2177196"/>
            <a:ext cx="1330325" cy="1265238"/>
          </a:xfrm>
          <a:prstGeom prst="rect">
            <a:avLst/>
          </a:prstGeom>
          <a:noFill/>
          <a:ln w="9525">
            <a:noFill/>
            <a:miter lim="800000"/>
            <a:headEnd/>
            <a:tailEnd/>
          </a:ln>
        </p:spPr>
      </p:pic>
      <p:sp>
        <p:nvSpPr>
          <p:cNvPr id="279558" name="Text Box 6"/>
          <p:cNvSpPr txBox="1">
            <a:spLocks noChangeArrowheads="1"/>
          </p:cNvSpPr>
          <p:nvPr/>
        </p:nvSpPr>
        <p:spPr bwMode="auto">
          <a:xfrm>
            <a:off x="1219200" y="4898573"/>
            <a:ext cx="6879771" cy="1292662"/>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b="1" dirty="0">
                <a:latin typeface="Times" pitchFamily="2" charset="0"/>
              </a:rPr>
              <a:t>Pavlov (1902) started from the idea that there are some things that a dog does not need to learn. For example, dogs don’t learn to salivate when presented with  food. This reflex is ‘hard-wired’ into the dog. </a:t>
            </a:r>
            <a:r>
              <a:rPr lang="en-US" sz="2400" b="1" i="1" dirty="0">
                <a:solidFill>
                  <a:srgbClr val="000000"/>
                </a:solidFill>
                <a:latin typeface="Times" pitchFamily="2" charset="0"/>
              </a:rPr>
              <a:t>	</a:t>
            </a:r>
            <a:r>
              <a:rPr lang="en-US" sz="2400" b="1" i="1" dirty="0">
                <a:solidFill>
                  <a:srgbClr val="000000"/>
                </a:solidFill>
                <a:latin typeface="Times" charset="0"/>
              </a:rPr>
              <a:t>		</a:t>
            </a:r>
          </a:p>
        </p:txBody>
      </p:sp>
    </p:spTree>
    <p:extLst>
      <p:ext uri="{BB962C8B-B14F-4D97-AF65-F5344CB8AC3E}">
        <p14:creationId xmlns:p14="http://schemas.microsoft.com/office/powerpoint/2010/main" val="2468996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219200" y="381000"/>
            <a:ext cx="7273925"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latin typeface="Times" charset="0"/>
              </a:rPr>
              <a:t>“LEARNING”</a:t>
            </a:r>
          </a:p>
          <a:p>
            <a:pPr algn="ctr" defTabSz="914400" eaLnBrk="0" fontAlgn="base" hangingPunct="0">
              <a:spcBef>
                <a:spcPct val="0"/>
              </a:spcBef>
              <a:spcAft>
                <a:spcPct val="0"/>
              </a:spcAft>
            </a:pPr>
            <a:r>
              <a:rPr lang="en-US" sz="3600" b="1" dirty="0">
                <a:solidFill>
                  <a:srgbClr val="000000"/>
                </a:solidFill>
                <a:latin typeface="Times" charset="0"/>
              </a:rPr>
              <a:t>CLASSICAL CONDITIONING</a:t>
            </a:r>
          </a:p>
        </p:txBody>
      </p:sp>
      <p:sp>
        <p:nvSpPr>
          <p:cNvPr id="279555" name="Text Box 3"/>
          <p:cNvSpPr txBox="1">
            <a:spLocks noChangeArrowheads="1"/>
          </p:cNvSpPr>
          <p:nvPr/>
        </p:nvSpPr>
        <p:spPr bwMode="auto">
          <a:xfrm>
            <a:off x="421595" y="2620109"/>
            <a:ext cx="2673350" cy="82232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b="1" dirty="0">
                <a:solidFill>
                  <a:srgbClr val="000000"/>
                </a:solidFill>
                <a:latin typeface="Times" charset="0"/>
              </a:rPr>
              <a:t>Influence of Pavlov</a:t>
            </a:r>
          </a:p>
          <a:p>
            <a:pPr algn="ctr" defTabSz="914400" eaLnBrk="0" fontAlgn="base" hangingPunct="0">
              <a:spcBef>
                <a:spcPct val="0"/>
              </a:spcBef>
              <a:spcAft>
                <a:spcPct val="0"/>
              </a:spcAft>
            </a:pPr>
            <a:r>
              <a:rPr lang="en-US" sz="2400" b="1" dirty="0">
                <a:solidFill>
                  <a:srgbClr val="000000"/>
                </a:solidFill>
                <a:latin typeface="Times" charset="0"/>
              </a:rPr>
              <a:t>1849 - 1936</a:t>
            </a:r>
          </a:p>
        </p:txBody>
      </p:sp>
      <p:pic>
        <p:nvPicPr>
          <p:cNvPr id="279556" name="Picture 4"/>
          <p:cNvPicPr>
            <a:picLocks noChangeAspect="1" noChangeArrowheads="1"/>
          </p:cNvPicPr>
          <p:nvPr/>
        </p:nvPicPr>
        <p:blipFill>
          <a:blip r:embed="rId3">
            <a:lum bright="-10000" contrast="18000"/>
          </a:blip>
          <a:srcRect/>
          <a:stretch>
            <a:fillRect/>
          </a:stretch>
        </p:blipFill>
        <p:spPr bwMode="auto">
          <a:xfrm>
            <a:off x="3484562" y="2279590"/>
            <a:ext cx="2743200" cy="2325688"/>
          </a:xfrm>
          <a:prstGeom prst="rect">
            <a:avLst/>
          </a:prstGeom>
          <a:noFill/>
          <a:ln w="9525">
            <a:noFill/>
            <a:miter lim="800000"/>
            <a:headEnd/>
            <a:tailEnd/>
          </a:ln>
        </p:spPr>
      </p:pic>
      <p:pic>
        <p:nvPicPr>
          <p:cNvPr id="279557" name="Picture 5"/>
          <p:cNvPicPr>
            <a:picLocks noChangeAspect="1" noChangeArrowheads="1"/>
          </p:cNvPicPr>
          <p:nvPr/>
        </p:nvPicPr>
        <p:blipFill>
          <a:blip r:embed="rId4"/>
          <a:srcRect/>
          <a:stretch>
            <a:fillRect/>
          </a:stretch>
        </p:blipFill>
        <p:spPr bwMode="auto">
          <a:xfrm>
            <a:off x="7162800" y="2177196"/>
            <a:ext cx="1330325" cy="1265238"/>
          </a:xfrm>
          <a:prstGeom prst="rect">
            <a:avLst/>
          </a:prstGeom>
          <a:noFill/>
          <a:ln w="9525">
            <a:noFill/>
            <a:miter lim="800000"/>
            <a:headEnd/>
            <a:tailEnd/>
          </a:ln>
        </p:spPr>
      </p:pic>
      <p:sp>
        <p:nvSpPr>
          <p:cNvPr id="279558" name="Text Box 6"/>
          <p:cNvSpPr txBox="1">
            <a:spLocks noChangeArrowheads="1"/>
          </p:cNvSpPr>
          <p:nvPr/>
        </p:nvSpPr>
        <p:spPr bwMode="auto">
          <a:xfrm>
            <a:off x="1219200" y="4734342"/>
            <a:ext cx="6879771" cy="2123658"/>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b="1" dirty="0">
                <a:latin typeface="Times" pitchFamily="2" charset="0"/>
              </a:rPr>
              <a:t>Pavlov used a metronome as his neutral stimulus. By itself the metronome did not elicit a response from the dogs. </a:t>
            </a:r>
            <a:br>
              <a:rPr lang="en-US" b="1" dirty="0">
                <a:latin typeface="Times" pitchFamily="2" charset="0"/>
              </a:rPr>
            </a:br>
            <a:endParaRPr lang="en-US" b="1" dirty="0">
              <a:latin typeface="Times" pitchFamily="2" charset="0"/>
            </a:endParaRPr>
          </a:p>
          <a:p>
            <a:pPr defTabSz="914400" eaLnBrk="0" fontAlgn="base" hangingPunct="0">
              <a:spcBef>
                <a:spcPct val="0"/>
              </a:spcBef>
              <a:spcAft>
                <a:spcPct val="0"/>
              </a:spcAft>
            </a:pPr>
            <a:r>
              <a:rPr lang="en-US" b="1" dirty="0">
                <a:latin typeface="Times" pitchFamily="2" charset="0"/>
              </a:rPr>
              <a:t>Next, Pavlov began the conditioning procedure, whereby the clicking metronome was introduced just before he gave food to his dogs. After a number of repeats (trials) of this procedure he presented the metronome on its own </a:t>
            </a:r>
            <a:r>
              <a:rPr lang="en-US" sz="2400" b="1" i="1" dirty="0">
                <a:solidFill>
                  <a:srgbClr val="000000"/>
                </a:solidFill>
                <a:latin typeface="Times" pitchFamily="2" charset="0"/>
              </a:rPr>
              <a:t>	</a:t>
            </a:r>
          </a:p>
        </p:txBody>
      </p:sp>
    </p:spTree>
    <p:extLst>
      <p:ext uri="{BB962C8B-B14F-4D97-AF65-F5344CB8AC3E}">
        <p14:creationId xmlns:p14="http://schemas.microsoft.com/office/powerpoint/2010/main" val="2755495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219200" y="381000"/>
            <a:ext cx="7273925"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latin typeface="Times" charset="0"/>
              </a:rPr>
              <a:t>“LEARNING”</a:t>
            </a:r>
          </a:p>
          <a:p>
            <a:pPr algn="ctr" defTabSz="914400" eaLnBrk="0" fontAlgn="base" hangingPunct="0">
              <a:spcBef>
                <a:spcPct val="0"/>
              </a:spcBef>
              <a:spcAft>
                <a:spcPct val="0"/>
              </a:spcAft>
            </a:pPr>
            <a:r>
              <a:rPr lang="en-US" sz="3600" b="1" dirty="0">
                <a:solidFill>
                  <a:srgbClr val="000000"/>
                </a:solidFill>
                <a:latin typeface="Times" charset="0"/>
              </a:rPr>
              <a:t>CLASSICAL CONDITIONING</a:t>
            </a:r>
          </a:p>
        </p:txBody>
      </p:sp>
      <p:sp>
        <p:nvSpPr>
          <p:cNvPr id="279555" name="Text Box 3"/>
          <p:cNvSpPr txBox="1">
            <a:spLocks noChangeArrowheads="1"/>
          </p:cNvSpPr>
          <p:nvPr/>
        </p:nvSpPr>
        <p:spPr bwMode="auto">
          <a:xfrm>
            <a:off x="421595" y="2620109"/>
            <a:ext cx="2673350" cy="82232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b="1" dirty="0">
                <a:solidFill>
                  <a:srgbClr val="000000"/>
                </a:solidFill>
                <a:latin typeface="Times" charset="0"/>
              </a:rPr>
              <a:t>Influence of Pavlov</a:t>
            </a:r>
          </a:p>
          <a:p>
            <a:pPr algn="ctr" defTabSz="914400" eaLnBrk="0" fontAlgn="base" hangingPunct="0">
              <a:spcBef>
                <a:spcPct val="0"/>
              </a:spcBef>
              <a:spcAft>
                <a:spcPct val="0"/>
              </a:spcAft>
            </a:pPr>
            <a:r>
              <a:rPr lang="en-US" sz="2400" b="1" dirty="0">
                <a:solidFill>
                  <a:srgbClr val="000000"/>
                </a:solidFill>
                <a:latin typeface="Times" charset="0"/>
              </a:rPr>
              <a:t>1849 - 1936</a:t>
            </a:r>
          </a:p>
        </p:txBody>
      </p:sp>
      <p:pic>
        <p:nvPicPr>
          <p:cNvPr id="279556" name="Picture 4"/>
          <p:cNvPicPr>
            <a:picLocks noChangeAspect="1" noChangeArrowheads="1"/>
          </p:cNvPicPr>
          <p:nvPr/>
        </p:nvPicPr>
        <p:blipFill>
          <a:blip r:embed="rId3">
            <a:lum bright="-10000" contrast="18000"/>
          </a:blip>
          <a:srcRect/>
          <a:stretch>
            <a:fillRect/>
          </a:stretch>
        </p:blipFill>
        <p:spPr bwMode="auto">
          <a:xfrm>
            <a:off x="3484562" y="2279590"/>
            <a:ext cx="2743200" cy="2325688"/>
          </a:xfrm>
          <a:prstGeom prst="rect">
            <a:avLst/>
          </a:prstGeom>
          <a:noFill/>
          <a:ln w="9525">
            <a:noFill/>
            <a:miter lim="800000"/>
            <a:headEnd/>
            <a:tailEnd/>
          </a:ln>
        </p:spPr>
      </p:pic>
      <p:pic>
        <p:nvPicPr>
          <p:cNvPr id="279557" name="Picture 5"/>
          <p:cNvPicPr>
            <a:picLocks noChangeAspect="1" noChangeArrowheads="1"/>
          </p:cNvPicPr>
          <p:nvPr/>
        </p:nvPicPr>
        <p:blipFill>
          <a:blip r:embed="rId4"/>
          <a:srcRect/>
          <a:stretch>
            <a:fillRect/>
          </a:stretch>
        </p:blipFill>
        <p:spPr bwMode="auto">
          <a:xfrm>
            <a:off x="7162800" y="2177196"/>
            <a:ext cx="1330325" cy="1265238"/>
          </a:xfrm>
          <a:prstGeom prst="rect">
            <a:avLst/>
          </a:prstGeom>
          <a:noFill/>
          <a:ln w="9525">
            <a:noFill/>
            <a:miter lim="800000"/>
            <a:headEnd/>
            <a:tailEnd/>
          </a:ln>
        </p:spPr>
      </p:pic>
      <p:sp>
        <p:nvSpPr>
          <p:cNvPr id="279558" name="Text Box 6"/>
          <p:cNvSpPr txBox="1">
            <a:spLocks noChangeArrowheads="1"/>
          </p:cNvSpPr>
          <p:nvPr/>
        </p:nvSpPr>
        <p:spPr bwMode="auto">
          <a:xfrm>
            <a:off x="1219200" y="4734342"/>
            <a:ext cx="6879771" cy="1846659"/>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b="1" dirty="0">
                <a:latin typeface="Times" pitchFamily="2" charset="0"/>
              </a:rPr>
              <a:t>The sound of the clicking metronome on its own now caused an increase in salivation. The dog had learned an association between the metronome and the food. </a:t>
            </a:r>
            <a:br>
              <a:rPr lang="en-US" b="1" dirty="0">
                <a:latin typeface="Times" pitchFamily="2" charset="0"/>
              </a:rPr>
            </a:br>
            <a:r>
              <a:rPr lang="en-US" b="1" dirty="0">
                <a:latin typeface="Times" pitchFamily="2" charset="0"/>
              </a:rPr>
              <a:t>Because this response was learned (or conditioned), it is called a conditioned response The neutral stimulus has become a conditioned stimulus. </a:t>
            </a:r>
            <a:r>
              <a:rPr lang="en-US" sz="2400" b="1" i="1" dirty="0">
                <a:solidFill>
                  <a:srgbClr val="000000"/>
                </a:solidFill>
                <a:latin typeface="Times" pitchFamily="2" charset="0"/>
              </a:rPr>
              <a:t>	</a:t>
            </a:r>
          </a:p>
        </p:txBody>
      </p:sp>
    </p:spTree>
    <p:extLst>
      <p:ext uri="{BB962C8B-B14F-4D97-AF65-F5344CB8AC3E}">
        <p14:creationId xmlns:p14="http://schemas.microsoft.com/office/powerpoint/2010/main" val="3262962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219200" y="381000"/>
            <a:ext cx="7273925" cy="1754326"/>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latin typeface="Times" charset="0"/>
              </a:rPr>
              <a:t>“LEARNING”</a:t>
            </a:r>
          </a:p>
          <a:p>
            <a:pPr algn="ctr" defTabSz="914400" eaLnBrk="0" fontAlgn="base" hangingPunct="0">
              <a:spcBef>
                <a:spcPct val="0"/>
              </a:spcBef>
              <a:spcAft>
                <a:spcPct val="0"/>
              </a:spcAft>
            </a:pPr>
            <a:endParaRPr lang="en-US" sz="3600" b="1" dirty="0">
              <a:solidFill>
                <a:srgbClr val="000000"/>
              </a:solidFill>
              <a:latin typeface="Times" charset="0"/>
            </a:endParaRPr>
          </a:p>
          <a:p>
            <a:pPr algn="ctr" defTabSz="914400" eaLnBrk="0" fontAlgn="base" hangingPunct="0">
              <a:spcBef>
                <a:spcPct val="0"/>
              </a:spcBef>
              <a:spcAft>
                <a:spcPct val="0"/>
              </a:spcAft>
            </a:pPr>
            <a:r>
              <a:rPr lang="en-US" sz="3600" b="1" dirty="0">
                <a:solidFill>
                  <a:srgbClr val="000000"/>
                </a:solidFill>
                <a:latin typeface="Times" charset="0"/>
              </a:rPr>
              <a:t>CLASSICAL CONDITIONING</a:t>
            </a:r>
          </a:p>
        </p:txBody>
      </p:sp>
      <p:pic>
        <p:nvPicPr>
          <p:cNvPr id="279557" name="Picture 5"/>
          <p:cNvPicPr>
            <a:picLocks noChangeAspect="1" noChangeArrowheads="1"/>
          </p:cNvPicPr>
          <p:nvPr/>
        </p:nvPicPr>
        <p:blipFill>
          <a:blip r:embed="rId3"/>
          <a:srcRect/>
          <a:stretch>
            <a:fillRect/>
          </a:stretch>
        </p:blipFill>
        <p:spPr bwMode="auto">
          <a:xfrm>
            <a:off x="554037" y="2699711"/>
            <a:ext cx="1330325" cy="1265238"/>
          </a:xfrm>
          <a:prstGeom prst="rect">
            <a:avLst/>
          </a:prstGeom>
          <a:noFill/>
          <a:ln w="9525">
            <a:noFill/>
            <a:miter lim="800000"/>
            <a:headEnd/>
            <a:tailEnd/>
          </a:ln>
        </p:spPr>
      </p:pic>
      <p:sp>
        <p:nvSpPr>
          <p:cNvPr id="279558" name="Text Box 6"/>
          <p:cNvSpPr txBox="1">
            <a:spLocks noChangeArrowheads="1"/>
          </p:cNvSpPr>
          <p:nvPr/>
        </p:nvSpPr>
        <p:spPr bwMode="auto">
          <a:xfrm>
            <a:off x="685800" y="4114800"/>
            <a:ext cx="3877985" cy="830997"/>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endParaRPr lang="en-US" sz="2400" b="1" i="1" dirty="0">
              <a:solidFill>
                <a:srgbClr val="000000"/>
              </a:solidFill>
              <a:latin typeface="Times" charset="0"/>
            </a:endParaRPr>
          </a:p>
          <a:p>
            <a:pPr defTabSz="914400" eaLnBrk="0" fontAlgn="base" hangingPunct="0">
              <a:spcBef>
                <a:spcPct val="0"/>
              </a:spcBef>
              <a:spcAft>
                <a:spcPct val="0"/>
              </a:spcAft>
            </a:pPr>
            <a:r>
              <a:rPr lang="en-US" sz="2400" b="1" i="1" dirty="0">
                <a:solidFill>
                  <a:srgbClr val="000000"/>
                </a:solidFill>
                <a:latin typeface="Times" charset="0"/>
              </a:rPr>
              <a:t>				</a:t>
            </a:r>
          </a:p>
        </p:txBody>
      </p:sp>
      <p:sp>
        <p:nvSpPr>
          <p:cNvPr id="2" name="TextBox 1">
            <a:extLst>
              <a:ext uri="{FF2B5EF4-FFF2-40B4-BE49-F238E27FC236}">
                <a16:creationId xmlns:a16="http://schemas.microsoft.com/office/drawing/2014/main" id="{9BEC6D11-F56A-454F-819A-EA86B5914335}"/>
              </a:ext>
            </a:extLst>
          </p:cNvPr>
          <p:cNvSpPr txBox="1"/>
          <p:nvPr/>
        </p:nvSpPr>
        <p:spPr>
          <a:xfrm>
            <a:off x="2472190" y="2135326"/>
            <a:ext cx="4767943" cy="4278094"/>
          </a:xfrm>
          <a:prstGeom prst="rect">
            <a:avLst/>
          </a:prstGeom>
          <a:noFill/>
        </p:spPr>
        <p:txBody>
          <a:bodyPr wrap="square" rtlCol="0">
            <a:spAutoFit/>
          </a:bodyPr>
          <a:lstStyle/>
          <a:p>
            <a:r>
              <a:rPr lang="en-US" sz="2400" b="1" dirty="0">
                <a:latin typeface="Times" pitchFamily="2" charset="0"/>
              </a:rPr>
              <a:t>Built on the foundation of reflexes</a:t>
            </a:r>
          </a:p>
          <a:p>
            <a:endParaRPr lang="en-US" sz="2400" b="1" dirty="0">
              <a:latin typeface="Times" pitchFamily="2" charset="0"/>
            </a:endParaRPr>
          </a:p>
          <a:p>
            <a:pPr marL="457200" indent="-457200">
              <a:buAutoNum type="arabicPeriod"/>
            </a:pPr>
            <a:r>
              <a:rPr lang="en-US" sz="2000" b="1" dirty="0">
                <a:latin typeface="Times" pitchFamily="2" charset="0"/>
              </a:rPr>
              <a:t>Unconditioned stimulus (UCS) elicits</a:t>
            </a:r>
          </a:p>
          <a:p>
            <a:pPr marL="457200" indent="-457200">
              <a:buAutoNum type="arabicPeriod"/>
            </a:pPr>
            <a:r>
              <a:rPr lang="en-US" sz="2000" b="1" dirty="0">
                <a:latin typeface="Times" pitchFamily="2" charset="0"/>
              </a:rPr>
              <a:t>Unconditioned response (UCR)</a:t>
            </a:r>
          </a:p>
          <a:p>
            <a:pPr marL="457200" indent="-457200">
              <a:buAutoNum type="arabicPeriod"/>
            </a:pPr>
            <a:r>
              <a:rPr lang="en-US" sz="2000" b="1" dirty="0">
                <a:latin typeface="Times" pitchFamily="2" charset="0"/>
              </a:rPr>
              <a:t>Neutral stimulus is paired with</a:t>
            </a:r>
          </a:p>
          <a:p>
            <a:r>
              <a:rPr lang="en-US" sz="2000" b="1" dirty="0">
                <a:latin typeface="Times" pitchFamily="2" charset="0"/>
              </a:rPr>
              <a:t>      the unconditioned stimulus </a:t>
            </a:r>
          </a:p>
          <a:p>
            <a:r>
              <a:rPr lang="en-US" sz="2000" b="1" dirty="0">
                <a:latin typeface="Times" pitchFamily="2" charset="0"/>
              </a:rPr>
              <a:t>      close in time and repeatedly</a:t>
            </a:r>
          </a:p>
          <a:p>
            <a:pPr marL="457200" indent="-457200">
              <a:buAutoNum type="arabicPeriod" startAt="4"/>
            </a:pPr>
            <a:r>
              <a:rPr lang="en-US" sz="2000" b="1" dirty="0">
                <a:latin typeface="Times" pitchFamily="2" charset="0"/>
              </a:rPr>
              <a:t>Neutral stimulus acquires the power to elicits the response.</a:t>
            </a:r>
          </a:p>
          <a:p>
            <a:pPr marL="457200" indent="-457200">
              <a:buAutoNum type="arabicPeriod" startAt="5"/>
            </a:pPr>
            <a:r>
              <a:rPr lang="en-US" sz="2000" b="1" dirty="0">
                <a:latin typeface="Times" pitchFamily="2" charset="0"/>
              </a:rPr>
              <a:t>Neutral stimulus is now the</a:t>
            </a:r>
          </a:p>
          <a:p>
            <a:r>
              <a:rPr lang="en-US" sz="2000" b="1" dirty="0">
                <a:latin typeface="Times" pitchFamily="2" charset="0"/>
              </a:rPr>
              <a:t>      conditioned stimulus (CS) which </a:t>
            </a:r>
          </a:p>
          <a:p>
            <a:r>
              <a:rPr lang="en-US" sz="2000" b="1" dirty="0">
                <a:latin typeface="Times" pitchFamily="2" charset="0"/>
              </a:rPr>
              <a:t>      elicits the conditioned response (CR).</a:t>
            </a:r>
            <a:endParaRPr lang="en-US" sz="2000" dirty="0">
              <a:latin typeface="Times" pitchFamily="2" charset="0"/>
            </a:endParaRPr>
          </a:p>
          <a:p>
            <a:endParaRPr lang="en-US" sz="2400" dirty="0">
              <a:latin typeface="Times" pitchFamily="2" charset="0"/>
            </a:endParaRPr>
          </a:p>
        </p:txBody>
      </p:sp>
    </p:spTree>
    <p:extLst>
      <p:ext uri="{BB962C8B-B14F-4D97-AF65-F5344CB8AC3E}">
        <p14:creationId xmlns:p14="http://schemas.microsoft.com/office/powerpoint/2010/main" val="1516376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srcRect/>
          <a:stretch>
            <a:fillRect/>
          </a:stretch>
        </p:blipFill>
        <p:spPr bwMode="auto">
          <a:xfrm>
            <a:off x="3657600" y="3962400"/>
            <a:ext cx="1981200" cy="1581150"/>
          </a:xfrm>
          <a:prstGeom prst="rect">
            <a:avLst/>
          </a:prstGeom>
          <a:noFill/>
          <a:ln w="9525">
            <a:noFill/>
            <a:miter lim="800000"/>
            <a:headEnd/>
            <a:tailEnd/>
          </a:ln>
        </p:spPr>
      </p:pic>
      <p:sp>
        <p:nvSpPr>
          <p:cNvPr id="283653" name="Text Box 5"/>
          <p:cNvSpPr txBox="1">
            <a:spLocks noChangeArrowheads="1"/>
          </p:cNvSpPr>
          <p:nvPr/>
        </p:nvSpPr>
        <p:spPr bwMode="auto">
          <a:xfrm>
            <a:off x="1905000" y="381000"/>
            <a:ext cx="5467350"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b="1">
                <a:solidFill>
                  <a:srgbClr val="000000"/>
                </a:solidFill>
                <a:latin typeface="Times" charset="0"/>
              </a:rPr>
              <a:t>“Black - Boxing the Brain”</a:t>
            </a:r>
            <a:endParaRPr lang="en-US" sz="2400">
              <a:solidFill>
                <a:srgbClr val="000000"/>
              </a:solidFill>
              <a:latin typeface="Times" charset="0"/>
            </a:endParaRPr>
          </a:p>
        </p:txBody>
      </p:sp>
      <p:sp>
        <p:nvSpPr>
          <p:cNvPr id="283654" name="Text Box 6"/>
          <p:cNvSpPr txBox="1">
            <a:spLocks noChangeArrowheads="1"/>
          </p:cNvSpPr>
          <p:nvPr/>
        </p:nvSpPr>
        <p:spPr bwMode="auto">
          <a:xfrm>
            <a:off x="1371600" y="1600200"/>
            <a:ext cx="179408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STIMULUS</a:t>
            </a:r>
          </a:p>
        </p:txBody>
      </p:sp>
      <p:sp>
        <p:nvSpPr>
          <p:cNvPr id="283655" name="Text Box 7"/>
          <p:cNvSpPr txBox="1">
            <a:spLocks noChangeArrowheads="1"/>
          </p:cNvSpPr>
          <p:nvPr/>
        </p:nvSpPr>
        <p:spPr bwMode="auto">
          <a:xfrm>
            <a:off x="6461125" y="1584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83656" name="Line 8"/>
          <p:cNvSpPr>
            <a:spLocks noChangeShapeType="1"/>
          </p:cNvSpPr>
          <p:nvPr/>
        </p:nvSpPr>
        <p:spPr bwMode="auto">
          <a:xfrm>
            <a:off x="1295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3657" name="Line 9"/>
          <p:cNvSpPr>
            <a:spLocks noChangeShapeType="1"/>
          </p:cNvSpPr>
          <p:nvPr/>
        </p:nvSpPr>
        <p:spPr bwMode="auto">
          <a:xfrm>
            <a:off x="6248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4" name="Rectangle 10"/>
          <p:cNvSpPr>
            <a:spLocks noChangeArrowheads="1"/>
          </p:cNvSpPr>
          <p:nvPr/>
        </p:nvSpPr>
        <p:spPr bwMode="auto">
          <a:xfrm>
            <a:off x="3611682" y="3886199"/>
            <a:ext cx="2027118" cy="1736725"/>
          </a:xfrm>
          <a:prstGeom prst="rect">
            <a:avLst/>
          </a:prstGeom>
          <a:noFill/>
          <a:ln w="76200">
            <a:solidFill>
              <a:schemeClr val="tx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5" name="Text Box 11"/>
          <p:cNvSpPr txBox="1">
            <a:spLocks noChangeArrowheads="1"/>
          </p:cNvSpPr>
          <p:nvPr/>
        </p:nvSpPr>
        <p:spPr bwMode="auto">
          <a:xfrm>
            <a:off x="1050925" y="3870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00716" name="Text Box 12"/>
          <p:cNvSpPr txBox="1">
            <a:spLocks noChangeArrowheads="1"/>
          </p:cNvSpPr>
          <p:nvPr/>
        </p:nvSpPr>
        <p:spPr bwMode="auto">
          <a:xfrm>
            <a:off x="5943600" y="3886200"/>
            <a:ext cx="2255746"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      STIMULUS</a:t>
            </a:r>
          </a:p>
        </p:txBody>
      </p:sp>
      <p:sp>
        <p:nvSpPr>
          <p:cNvPr id="200717" name="Text Box 13"/>
          <p:cNvSpPr txBox="1">
            <a:spLocks noChangeArrowheads="1"/>
          </p:cNvSpPr>
          <p:nvPr/>
        </p:nvSpPr>
        <p:spPr bwMode="auto">
          <a:xfrm>
            <a:off x="669925" y="4929188"/>
            <a:ext cx="1107996" cy="36933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000000"/>
                </a:solidFill>
                <a:latin typeface="Times" charset="0"/>
              </a:rPr>
              <a:t>	</a:t>
            </a:r>
          </a:p>
        </p:txBody>
      </p:sp>
      <p:sp>
        <p:nvSpPr>
          <p:cNvPr id="200718" name="Line 14"/>
          <p:cNvSpPr>
            <a:spLocks noChangeShapeType="1"/>
          </p:cNvSpPr>
          <p:nvPr/>
        </p:nvSpPr>
        <p:spPr bwMode="auto">
          <a:xfrm flipH="1">
            <a:off x="5867400" y="4481293"/>
            <a:ext cx="7620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dirty="0">
              <a:solidFill>
                <a:srgbClr val="000000"/>
              </a:solidFill>
            </a:endParaRPr>
          </a:p>
        </p:txBody>
      </p:sp>
      <p:sp>
        <p:nvSpPr>
          <p:cNvPr id="200719" name="Line 15"/>
          <p:cNvSpPr>
            <a:spLocks noChangeShapeType="1"/>
          </p:cNvSpPr>
          <p:nvPr/>
        </p:nvSpPr>
        <p:spPr bwMode="auto">
          <a:xfrm>
            <a:off x="7380046" y="4481293"/>
            <a:ext cx="5334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0" name="Line 16"/>
          <p:cNvSpPr>
            <a:spLocks noChangeShapeType="1"/>
          </p:cNvSpPr>
          <p:nvPr/>
        </p:nvSpPr>
        <p:spPr bwMode="auto">
          <a:xfrm>
            <a:off x="2514600" y="4572000"/>
            <a:ext cx="9906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1" name="Line 17"/>
          <p:cNvSpPr>
            <a:spLocks noChangeShapeType="1"/>
          </p:cNvSpPr>
          <p:nvPr/>
        </p:nvSpPr>
        <p:spPr bwMode="auto">
          <a:xfrm>
            <a:off x="5791200" y="4648200"/>
            <a:ext cx="19812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3" name="TextBox 2">
            <a:extLst>
              <a:ext uri="{FF2B5EF4-FFF2-40B4-BE49-F238E27FC236}">
                <a16:creationId xmlns:a16="http://schemas.microsoft.com/office/drawing/2014/main" id="{244FB8E5-F23A-8842-A6F5-9A76A76FBB6A}"/>
              </a:ext>
            </a:extLst>
          </p:cNvPr>
          <p:cNvSpPr txBox="1"/>
          <p:nvPr/>
        </p:nvSpPr>
        <p:spPr>
          <a:xfrm>
            <a:off x="5791200" y="5124988"/>
            <a:ext cx="2503686" cy="584775"/>
          </a:xfrm>
          <a:prstGeom prst="rect">
            <a:avLst/>
          </a:prstGeom>
          <a:noFill/>
        </p:spPr>
        <p:txBody>
          <a:bodyPr wrap="square" rtlCol="0">
            <a:spAutoFit/>
          </a:bodyPr>
          <a:lstStyle/>
          <a:p>
            <a:r>
              <a:rPr lang="en-US" sz="1600" b="1" dirty="0">
                <a:solidFill>
                  <a:srgbClr val="000000"/>
                </a:solidFill>
                <a:latin typeface="Times" charset="0"/>
              </a:rPr>
              <a:t>        Reinforcement or </a:t>
            </a:r>
          </a:p>
          <a:p>
            <a:r>
              <a:rPr lang="en-US" sz="1600" b="1" dirty="0">
                <a:solidFill>
                  <a:srgbClr val="000000"/>
                </a:solidFill>
                <a:latin typeface="Times" charset="0"/>
              </a:rPr>
              <a:t>        Punishment</a:t>
            </a:r>
            <a:endParaRPr lang="en-US" sz="1600" dirty="0"/>
          </a:p>
        </p:txBody>
      </p:sp>
      <p:pic>
        <p:nvPicPr>
          <p:cNvPr id="21" name="Picture 2">
            <a:extLst>
              <a:ext uri="{FF2B5EF4-FFF2-40B4-BE49-F238E27FC236}">
                <a16:creationId xmlns:a16="http://schemas.microsoft.com/office/drawing/2014/main" id="{7690118C-7B96-0041-BDF7-9F2EFACBF721}"/>
              </a:ext>
            </a:extLst>
          </p:cNvPr>
          <p:cNvPicPr>
            <a:picLocks noChangeAspect="1" noChangeArrowheads="1"/>
          </p:cNvPicPr>
          <p:nvPr/>
        </p:nvPicPr>
        <p:blipFill>
          <a:blip r:embed="rId3"/>
          <a:srcRect/>
          <a:stretch>
            <a:fillRect/>
          </a:stretch>
        </p:blipFill>
        <p:spPr bwMode="auto">
          <a:xfrm>
            <a:off x="3657600" y="1584325"/>
            <a:ext cx="1930439" cy="1540639"/>
          </a:xfrm>
          <a:prstGeom prst="rect">
            <a:avLst/>
          </a:prstGeom>
          <a:noFill/>
          <a:ln w="76200">
            <a:solidFill>
              <a:schemeClr val="tx1"/>
            </a:solidFill>
            <a:miter lim="800000"/>
            <a:headEnd/>
            <a:tailEnd/>
          </a:ln>
        </p:spPr>
      </p:pic>
      <p:sp>
        <p:nvSpPr>
          <p:cNvPr id="6" name="TextBox 5">
            <a:extLst>
              <a:ext uri="{FF2B5EF4-FFF2-40B4-BE49-F238E27FC236}">
                <a16:creationId xmlns:a16="http://schemas.microsoft.com/office/drawing/2014/main" id="{F6DB0C38-15E7-AF42-8BB5-DB95C57AF56E}"/>
              </a:ext>
            </a:extLst>
          </p:cNvPr>
          <p:cNvSpPr txBox="1"/>
          <p:nvPr/>
        </p:nvSpPr>
        <p:spPr>
          <a:xfrm>
            <a:off x="3264061" y="3258392"/>
            <a:ext cx="2984340" cy="338554"/>
          </a:xfrm>
          <a:prstGeom prst="rect">
            <a:avLst/>
          </a:prstGeom>
          <a:noFill/>
        </p:spPr>
        <p:txBody>
          <a:bodyPr wrap="square" rtlCol="0">
            <a:spAutoFit/>
          </a:bodyPr>
          <a:lstStyle/>
          <a:p>
            <a:r>
              <a:rPr lang="en-US" sz="1600" b="1" dirty="0">
                <a:latin typeface="Times" pitchFamily="2" charset="0"/>
              </a:rPr>
              <a:t>CLASSICAL CONDITIONING</a:t>
            </a:r>
          </a:p>
        </p:txBody>
      </p:sp>
      <p:sp>
        <p:nvSpPr>
          <p:cNvPr id="7" name="TextBox 6">
            <a:extLst>
              <a:ext uri="{FF2B5EF4-FFF2-40B4-BE49-F238E27FC236}">
                <a16:creationId xmlns:a16="http://schemas.microsoft.com/office/drawing/2014/main" id="{B1DEB05F-6E3E-0645-960F-E846B4A92820}"/>
              </a:ext>
            </a:extLst>
          </p:cNvPr>
          <p:cNvSpPr txBox="1"/>
          <p:nvPr/>
        </p:nvSpPr>
        <p:spPr>
          <a:xfrm>
            <a:off x="2861036" y="5749382"/>
            <a:ext cx="3600089" cy="338554"/>
          </a:xfrm>
          <a:prstGeom prst="rect">
            <a:avLst/>
          </a:prstGeom>
          <a:noFill/>
        </p:spPr>
        <p:txBody>
          <a:bodyPr wrap="square" rtlCol="0">
            <a:spAutoFit/>
          </a:bodyPr>
          <a:lstStyle/>
          <a:p>
            <a:r>
              <a:rPr lang="en-US" sz="1600" b="1" dirty="0">
                <a:latin typeface="Times" pitchFamily="2" charset="0"/>
              </a:rPr>
              <a:t>INSTRUMENTAL CONDITIONING</a:t>
            </a:r>
          </a:p>
        </p:txBody>
      </p:sp>
    </p:spTree>
    <p:extLst>
      <p:ext uri="{BB962C8B-B14F-4D97-AF65-F5344CB8AC3E}">
        <p14:creationId xmlns:p14="http://schemas.microsoft.com/office/powerpoint/2010/main" val="304675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fade">
                                      <p:cBhvr>
                                        <p:cTn id="7" dur="500"/>
                                        <p:tgtEl>
                                          <p:spTgt spid="2007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0714"/>
                                        </p:tgtEl>
                                        <p:attrNameLst>
                                          <p:attrName>style.visibility</p:attrName>
                                        </p:attrNameLst>
                                      </p:cBhvr>
                                      <p:to>
                                        <p:strVal val="visible"/>
                                      </p:to>
                                    </p:set>
                                    <p:animEffect transition="in" filter="fade">
                                      <p:cBhvr>
                                        <p:cTn id="11" dur="3000"/>
                                        <p:tgtEl>
                                          <p:spTgt spid="2007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007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499"/>
                                          </p:stCondLst>
                                        </p:cTn>
                                        <p:tgtEl>
                                          <p:spTgt spid="2007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007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007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2007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007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2007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animBg="1"/>
      <p:bldP spid="200715" grpId="0" autoUpdateAnimBg="0"/>
      <p:bldP spid="200716" grpId="0" autoUpdateAnimBg="0"/>
      <p:bldP spid="200717" grpId="0" autoUpdateAnimBg="0"/>
      <p:bldP spid="200718" grpId="0" animBg="1"/>
      <p:bldP spid="200719" grpId="0" animBg="1"/>
      <p:bldP spid="200720" grpId="0" animBg="1"/>
      <p:bldP spid="2007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667" y="920002"/>
            <a:ext cx="8117416" cy="3046988"/>
          </a:xfrm>
          <a:prstGeom prst="rect">
            <a:avLst/>
          </a:prstGeom>
          <a:noFill/>
        </p:spPr>
        <p:txBody>
          <a:bodyPr wrap="square" rtlCol="0">
            <a:spAutoFit/>
          </a:bodyPr>
          <a:lstStyle/>
          <a:p>
            <a:pPr algn="ctr"/>
            <a:r>
              <a:rPr lang="en-US" sz="3200" b="1" dirty="0">
                <a:latin typeface="Times New Roman"/>
                <a:cs typeface="Times New Roman"/>
              </a:rPr>
              <a:t> The Individual, Social, and Cognitive Back Story of John Broadus Watson</a:t>
            </a:r>
          </a:p>
          <a:p>
            <a:pPr algn="ctr"/>
            <a:r>
              <a:rPr lang="en-US" sz="3200" b="1" dirty="0">
                <a:latin typeface="Times New Roman"/>
                <a:cs typeface="Times New Roman"/>
              </a:rPr>
              <a:t>And “Little Albert” </a:t>
            </a:r>
          </a:p>
          <a:p>
            <a:pPr algn="ctr"/>
            <a:endParaRPr lang="en-US" sz="3200" b="1" dirty="0">
              <a:latin typeface="Times New Roman"/>
              <a:cs typeface="Times New Roman"/>
            </a:endParaRPr>
          </a:p>
          <a:p>
            <a:pPr algn="ctr"/>
            <a:r>
              <a:rPr lang="en-US" sz="3200" b="1" dirty="0">
                <a:latin typeface="Times New Roman"/>
                <a:cs typeface="Times New Roman"/>
              </a:rPr>
              <a:t>  </a:t>
            </a:r>
          </a:p>
          <a:p>
            <a:pPr algn="ctr"/>
            <a:endParaRPr lang="en-US" sz="3200" b="1" dirty="0">
              <a:latin typeface="Times New Roman"/>
              <a:cs typeface="Times New Roman"/>
            </a:endParaRPr>
          </a:p>
        </p:txBody>
      </p:sp>
      <p:pic>
        <p:nvPicPr>
          <p:cNvPr id="7" name="Picture 6" descr="ALBERT.jpg"/>
          <p:cNvPicPr>
            <a:picLocks noChangeAspect="1"/>
          </p:cNvPicPr>
          <p:nvPr/>
        </p:nvPicPr>
        <p:blipFill>
          <a:blip r:embed="rId2"/>
          <a:stretch>
            <a:fillRect/>
          </a:stretch>
        </p:blipFill>
        <p:spPr>
          <a:xfrm>
            <a:off x="4164915" y="3115439"/>
            <a:ext cx="3657600" cy="2908300"/>
          </a:xfrm>
          <a:prstGeom prst="rect">
            <a:avLst/>
          </a:prstGeom>
        </p:spPr>
      </p:pic>
      <p:pic>
        <p:nvPicPr>
          <p:cNvPr id="8" name="Picture 7" descr="WATSON1.jpg"/>
          <p:cNvPicPr>
            <a:picLocks noChangeAspect="1"/>
          </p:cNvPicPr>
          <p:nvPr/>
        </p:nvPicPr>
        <p:blipFill>
          <a:blip r:embed="rId3"/>
          <a:stretch>
            <a:fillRect/>
          </a:stretch>
        </p:blipFill>
        <p:spPr>
          <a:xfrm>
            <a:off x="465667" y="3115440"/>
            <a:ext cx="1998640" cy="2875931"/>
          </a:xfrm>
          <a:prstGeom prst="rect">
            <a:avLst/>
          </a:prstGeom>
        </p:spPr>
      </p:pic>
      <p:sp>
        <p:nvSpPr>
          <p:cNvPr id="9" name="TextBox 8"/>
          <p:cNvSpPr txBox="1"/>
          <p:nvPr/>
        </p:nvSpPr>
        <p:spPr>
          <a:xfrm>
            <a:off x="465667" y="6023740"/>
            <a:ext cx="1998640" cy="600164"/>
          </a:xfrm>
          <a:prstGeom prst="rect">
            <a:avLst/>
          </a:prstGeom>
          <a:noFill/>
        </p:spPr>
        <p:txBody>
          <a:bodyPr wrap="square" rtlCol="0">
            <a:spAutoFit/>
          </a:bodyPr>
          <a:lstStyle/>
          <a:p>
            <a:pPr algn="ctr"/>
            <a:r>
              <a:rPr lang="en-US" sz="1100" b="1" dirty="0">
                <a:latin typeface="Times New Roman"/>
                <a:cs typeface="Times New Roman"/>
              </a:rPr>
              <a:t>John Broadus Watson</a:t>
            </a:r>
          </a:p>
          <a:p>
            <a:pPr algn="ctr"/>
            <a:r>
              <a:rPr lang="en-US" sz="1100" b="1" dirty="0">
                <a:latin typeface="Times New Roman"/>
                <a:cs typeface="Times New Roman"/>
              </a:rPr>
              <a:t>1878-1958</a:t>
            </a:r>
          </a:p>
          <a:p>
            <a:endParaRPr lang="en-US" sz="1100" dirty="0">
              <a:latin typeface="Times New Roman"/>
              <a:cs typeface="Times New Roman"/>
            </a:endParaRPr>
          </a:p>
        </p:txBody>
      </p:sp>
      <p:sp>
        <p:nvSpPr>
          <p:cNvPr id="10" name="TextBox 9"/>
          <p:cNvSpPr txBox="1"/>
          <p:nvPr/>
        </p:nvSpPr>
        <p:spPr>
          <a:xfrm>
            <a:off x="5121065" y="6077473"/>
            <a:ext cx="1818683" cy="430887"/>
          </a:xfrm>
          <a:prstGeom prst="rect">
            <a:avLst/>
          </a:prstGeom>
          <a:noFill/>
        </p:spPr>
        <p:txBody>
          <a:bodyPr wrap="none" rtlCol="0">
            <a:spAutoFit/>
          </a:bodyPr>
          <a:lstStyle/>
          <a:p>
            <a:pPr algn="ctr"/>
            <a:r>
              <a:rPr lang="en-US" sz="1100" b="1" dirty="0">
                <a:latin typeface="Times New Roman"/>
                <a:cs typeface="Times New Roman"/>
              </a:rPr>
              <a:t>The “Little Albert Studies”</a:t>
            </a:r>
          </a:p>
          <a:p>
            <a:pPr algn="ctr"/>
            <a:r>
              <a:rPr lang="en-US" sz="1100" b="1" dirty="0">
                <a:latin typeface="Times New Roman"/>
                <a:cs typeface="Times New Roman"/>
              </a:rPr>
              <a:t>1920</a:t>
            </a:r>
          </a:p>
        </p:txBody>
      </p:sp>
    </p:spTree>
    <p:extLst>
      <p:ext uri="{BB962C8B-B14F-4D97-AF65-F5344CB8AC3E}">
        <p14:creationId xmlns:p14="http://schemas.microsoft.com/office/powerpoint/2010/main" val="3703398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1126067"/>
            <a:ext cx="7874000" cy="646331"/>
          </a:xfrm>
          <a:prstGeom prst="rect">
            <a:avLst/>
          </a:prstGeom>
          <a:noFill/>
        </p:spPr>
        <p:txBody>
          <a:bodyPr wrap="square" rtlCol="0">
            <a:spAutoFit/>
          </a:bodyPr>
          <a:lstStyle/>
          <a:p>
            <a:r>
              <a:rPr lang="en-US" sz="3600" b="1" dirty="0">
                <a:latin typeface="Times New Roman"/>
                <a:cs typeface="Times New Roman"/>
              </a:rPr>
              <a:t>Watson and the University of Chicago </a:t>
            </a:r>
          </a:p>
        </p:txBody>
      </p:sp>
      <p:sp>
        <p:nvSpPr>
          <p:cNvPr id="3" name="TextBox 2"/>
          <p:cNvSpPr txBox="1"/>
          <p:nvPr/>
        </p:nvSpPr>
        <p:spPr>
          <a:xfrm>
            <a:off x="694267" y="2029583"/>
            <a:ext cx="7874000" cy="6001643"/>
          </a:xfrm>
          <a:prstGeom prst="rect">
            <a:avLst/>
          </a:prstGeom>
          <a:noFill/>
        </p:spPr>
        <p:txBody>
          <a:bodyPr wrap="square" rtlCol="0">
            <a:spAutoFit/>
          </a:bodyPr>
          <a:lstStyle/>
          <a:p>
            <a:r>
              <a:rPr lang="en-US" sz="2400" b="1" dirty="0">
                <a:latin typeface="Times New Roman"/>
                <a:cs typeface="Times New Roman"/>
              </a:rPr>
              <a:t>Watson entered the University of Chicago in the fall of 1900. He is described as “an ambitious, status-conscious young man desperately insecure about his lack of means and social sophistication.  He had $50 in his pocket and paid his board and tuition by working as an assistant janitor at the university and a waiter in a students’ boardinghouse.  He chose experimental psychology as his major field and was drawn to animal psychology, doing research under the direction of Jacques Loeb.  It is during this time that Watson became convinced that man was but a biological mechanism. ”</a:t>
            </a:r>
            <a:br>
              <a:rPr lang="en-US" sz="2400" b="1" dirty="0">
                <a:latin typeface="Times New Roman"/>
                <a:cs typeface="Times New Roman"/>
              </a:rPr>
            </a:br>
            <a:br>
              <a:rPr lang="en-US" sz="2400" b="1" dirty="0">
                <a:latin typeface="Times New Roman"/>
                <a:cs typeface="Times New Roman"/>
              </a:rPr>
            </a:br>
            <a:r>
              <a:rPr lang="en-US" sz="2400" b="1" dirty="0">
                <a:latin typeface="Times New Roman"/>
                <a:cs typeface="Times New Roman"/>
              </a:rPr>
              <a:t>(</a:t>
            </a:r>
            <a:r>
              <a:rPr lang="en-US" sz="1600" b="1" dirty="0">
                <a:latin typeface="Times New Roman"/>
                <a:cs typeface="Times New Roman"/>
              </a:rPr>
              <a:t>Kerry Buckley, Mechanical Man, 1989)</a:t>
            </a:r>
            <a:endParaRPr lang="en-US" sz="2400" b="1" dirty="0">
              <a:latin typeface="Times New Roman"/>
              <a:cs typeface="Times New Roman"/>
            </a:endParaRPr>
          </a:p>
          <a:p>
            <a:r>
              <a:rPr lang="en-US" sz="2400" b="1" dirty="0">
                <a:latin typeface="Times New Roman"/>
                <a:cs typeface="Times New Roman"/>
              </a:rPr>
              <a:t> </a:t>
            </a:r>
          </a:p>
          <a:p>
            <a:pPr marL="457200"/>
            <a:r>
              <a:rPr lang="en-US" sz="2400" b="1" dirty="0">
                <a:latin typeface="Times New Roman"/>
                <a:cs typeface="Times New Roman"/>
              </a:rPr>
              <a:t>     </a:t>
            </a:r>
            <a:endParaRPr lang="en-US" sz="2400" dirty="0">
              <a:latin typeface="Times New Roman"/>
              <a:cs typeface="Times New Roman"/>
            </a:endParaRPr>
          </a:p>
          <a:p>
            <a:r>
              <a:rPr lang="en-US" sz="2400" b="1" dirty="0">
                <a:latin typeface="Times New Roman"/>
                <a:cs typeface="Times New Roman"/>
              </a:rPr>
              <a:t> </a:t>
            </a:r>
          </a:p>
        </p:txBody>
      </p:sp>
    </p:spTree>
    <p:extLst>
      <p:ext uri="{BB962C8B-B14F-4D97-AF65-F5344CB8AC3E}">
        <p14:creationId xmlns:p14="http://schemas.microsoft.com/office/powerpoint/2010/main" val="274910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1126067"/>
            <a:ext cx="7874000" cy="646331"/>
          </a:xfrm>
          <a:prstGeom prst="rect">
            <a:avLst/>
          </a:prstGeom>
          <a:noFill/>
        </p:spPr>
        <p:txBody>
          <a:bodyPr wrap="square" rtlCol="0">
            <a:spAutoFit/>
          </a:bodyPr>
          <a:lstStyle/>
          <a:p>
            <a:r>
              <a:rPr lang="en-US" sz="3600" b="1" dirty="0">
                <a:latin typeface="Times New Roman"/>
                <a:cs typeface="Times New Roman"/>
              </a:rPr>
              <a:t>Watson and the University of Chicago </a:t>
            </a:r>
          </a:p>
        </p:txBody>
      </p:sp>
      <p:sp>
        <p:nvSpPr>
          <p:cNvPr id="3" name="TextBox 2"/>
          <p:cNvSpPr txBox="1"/>
          <p:nvPr/>
        </p:nvSpPr>
        <p:spPr>
          <a:xfrm>
            <a:off x="694267" y="2029583"/>
            <a:ext cx="7874000" cy="5262979"/>
          </a:xfrm>
          <a:prstGeom prst="rect">
            <a:avLst/>
          </a:prstGeom>
          <a:noFill/>
        </p:spPr>
        <p:txBody>
          <a:bodyPr wrap="square" rtlCol="0">
            <a:spAutoFit/>
          </a:bodyPr>
          <a:lstStyle/>
          <a:p>
            <a:r>
              <a:rPr lang="en-US" sz="2400" b="1" dirty="0">
                <a:latin typeface="Times New Roman"/>
                <a:cs typeface="Times New Roman"/>
              </a:rPr>
              <a:t>“Watson found his identity with those of his generation who discovered that the problems created by an expanding industrial society also provided opportunities for new professions that offered solutions to these problems.  When Watson entered the University of Chicago, psychology was considered to be one of the newest professions with particular promise.” </a:t>
            </a:r>
          </a:p>
          <a:p>
            <a:endParaRPr lang="en-US" sz="2400" b="1" dirty="0">
              <a:latin typeface="Times New Roman"/>
              <a:cs typeface="Times New Roman"/>
            </a:endParaRPr>
          </a:p>
          <a:p>
            <a:pPr lvl="0"/>
            <a:r>
              <a:rPr lang="en-US" sz="2400" b="1" dirty="0">
                <a:solidFill>
                  <a:srgbClr val="000000"/>
                </a:solidFill>
                <a:latin typeface="Times New Roman"/>
                <a:cs typeface="Times New Roman"/>
              </a:rPr>
              <a:t>(</a:t>
            </a:r>
            <a:r>
              <a:rPr lang="en-US" sz="1600" b="1" dirty="0">
                <a:solidFill>
                  <a:srgbClr val="000000"/>
                </a:solidFill>
                <a:latin typeface="Times New Roman"/>
                <a:cs typeface="Times New Roman"/>
              </a:rPr>
              <a:t>Kerry Buckley, Mechanical Man, 1989)</a:t>
            </a:r>
            <a:endParaRPr lang="en-US" sz="2400" b="1" dirty="0">
              <a:solidFill>
                <a:srgbClr val="000000"/>
              </a:solidFill>
              <a:latin typeface="Times New Roman"/>
              <a:cs typeface="Times New Roman"/>
            </a:endParaRPr>
          </a:p>
          <a:p>
            <a:endParaRPr lang="en-US" sz="2400" b="1" dirty="0">
              <a:latin typeface="Times New Roman"/>
              <a:cs typeface="Times New Roman"/>
            </a:endParaRPr>
          </a:p>
          <a:p>
            <a:endParaRPr lang="en-US" sz="2400" b="1" dirty="0">
              <a:latin typeface="Times New Roman"/>
              <a:cs typeface="Times New Roman"/>
            </a:endParaRPr>
          </a:p>
          <a:p>
            <a:r>
              <a:rPr lang="en-US" sz="2400" b="1" dirty="0">
                <a:latin typeface="Times New Roman"/>
                <a:cs typeface="Times New Roman"/>
              </a:rPr>
              <a:t> </a:t>
            </a:r>
            <a:endParaRPr lang="en-US" sz="2400" dirty="0">
              <a:latin typeface="Times New Roman"/>
              <a:cs typeface="Times New Roman"/>
            </a:endParaRPr>
          </a:p>
          <a:p>
            <a:pPr marL="457200"/>
            <a:r>
              <a:rPr lang="en-US" sz="2400" b="1" dirty="0">
                <a:latin typeface="Times New Roman"/>
                <a:cs typeface="Times New Roman"/>
              </a:rPr>
              <a:t>     </a:t>
            </a:r>
            <a:endParaRPr lang="en-US" sz="2400" dirty="0">
              <a:latin typeface="Times New Roman"/>
              <a:cs typeface="Times New Roman"/>
            </a:endParaRPr>
          </a:p>
          <a:p>
            <a:r>
              <a:rPr lang="en-US" sz="2400" b="1" dirty="0">
                <a:latin typeface="Times New Roman"/>
                <a:cs typeface="Times New Roman"/>
              </a:rPr>
              <a:t> </a:t>
            </a:r>
          </a:p>
        </p:txBody>
      </p:sp>
    </p:spTree>
    <p:extLst>
      <p:ext uri="{BB962C8B-B14F-4D97-AF65-F5344CB8AC3E}">
        <p14:creationId xmlns:p14="http://schemas.microsoft.com/office/powerpoint/2010/main" val="71337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BBDE"/>
        </a:solidFill>
        <a:effectLst/>
      </p:bgPr>
    </p:bg>
    <p:spTree>
      <p:nvGrpSpPr>
        <p:cNvPr id="1" name=""/>
        <p:cNvGrpSpPr/>
        <p:nvPr/>
      </p:nvGrpSpPr>
      <p:grpSpPr>
        <a:xfrm>
          <a:off x="0" y="0"/>
          <a:ext cx="0" cy="0"/>
          <a:chOff x="0" y="0"/>
          <a:chExt cx="0" cy="0"/>
        </a:xfrm>
      </p:grpSpPr>
      <p:sp>
        <p:nvSpPr>
          <p:cNvPr id="953346" name="Text Box 2"/>
          <p:cNvSpPr txBox="1">
            <a:spLocks noChangeArrowheads="1"/>
          </p:cNvSpPr>
          <p:nvPr/>
        </p:nvSpPr>
        <p:spPr bwMode="auto">
          <a:xfrm>
            <a:off x="2286000" y="304800"/>
            <a:ext cx="4259263" cy="579438"/>
          </a:xfrm>
          <a:prstGeom prst="rect">
            <a:avLst/>
          </a:prstGeom>
          <a:noFill/>
          <a:ln w="9525">
            <a:noFill/>
            <a:miter lim="800000"/>
            <a:headEnd/>
            <a:tailEnd/>
          </a:ln>
          <a:effectLst/>
        </p:spPr>
        <p:txBody>
          <a:bodyPr wrap="none">
            <a:prstTxWarp prst="textNoShape">
              <a:avLst/>
            </a:prstTxWarp>
            <a:spAutoFit/>
          </a:bodyPr>
          <a:lstStyle/>
          <a:p>
            <a:r>
              <a:rPr lang="en-US" sz="3200" b="1">
                <a:solidFill>
                  <a:srgbClr val="000000"/>
                </a:solidFill>
                <a:ea typeface="Times" pitchFamily="-110" charset="0"/>
                <a:cs typeface="Times" pitchFamily="-110" charset="0"/>
              </a:rPr>
              <a:t>Biological Determinism</a:t>
            </a:r>
            <a:endParaRPr lang="en-US" sz="2800" b="1">
              <a:solidFill>
                <a:srgbClr val="000000"/>
              </a:solidFill>
              <a:latin typeface="Times New Roman" pitchFamily="-110" charset="0"/>
              <a:ea typeface="Times" pitchFamily="-110" charset="0"/>
              <a:cs typeface="Times" pitchFamily="-110" charset="0"/>
            </a:endParaRPr>
          </a:p>
        </p:txBody>
      </p:sp>
      <p:sp>
        <p:nvSpPr>
          <p:cNvPr id="953347" name="Text Box 3"/>
          <p:cNvSpPr txBox="1">
            <a:spLocks noChangeArrowheads="1"/>
          </p:cNvSpPr>
          <p:nvPr/>
        </p:nvSpPr>
        <p:spPr bwMode="auto">
          <a:xfrm>
            <a:off x="457200" y="1143000"/>
            <a:ext cx="7907338" cy="13112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0000"/>
                </a:solidFill>
                <a:ea typeface="Times" pitchFamily="-110" charset="0"/>
                <a:cs typeface="Times" pitchFamily="-110" charset="0"/>
              </a:rPr>
              <a:t>The “strong” claims that</a:t>
            </a:r>
            <a:br>
              <a:rPr lang="en-US" sz="2000" b="1">
                <a:solidFill>
                  <a:srgbClr val="000000"/>
                </a:solidFill>
                <a:ea typeface="Times" pitchFamily="-110" charset="0"/>
                <a:cs typeface="Times" pitchFamily="-110" charset="0"/>
              </a:rPr>
            </a:br>
            <a:br>
              <a:rPr lang="en-US" sz="2000" b="1">
                <a:solidFill>
                  <a:srgbClr val="000000"/>
                </a:solidFill>
                <a:ea typeface="Times" pitchFamily="-110" charset="0"/>
                <a:cs typeface="Times" pitchFamily="-110" charset="0"/>
              </a:rPr>
            </a:br>
            <a:r>
              <a:rPr lang="en-US" sz="2000" b="1">
                <a:solidFill>
                  <a:srgbClr val="000000"/>
                </a:solidFill>
                <a:ea typeface="Times" pitchFamily="-110" charset="0"/>
                <a:cs typeface="Times" pitchFamily="-110" charset="0"/>
              </a:rPr>
              <a:t>(1) Peoples’ actions are greatly affected—if not totally determined—by </a:t>
            </a:r>
          </a:p>
          <a:p>
            <a:r>
              <a:rPr lang="en-US" sz="2000" b="1">
                <a:solidFill>
                  <a:srgbClr val="000000"/>
                </a:solidFill>
                <a:ea typeface="Times" pitchFamily="-110" charset="0"/>
                <a:cs typeface="Times" pitchFamily="-110" charset="0"/>
              </a:rPr>
              <a:t>their genetic endowment: the genes that comprise their genome.</a:t>
            </a:r>
          </a:p>
        </p:txBody>
      </p:sp>
      <p:sp>
        <p:nvSpPr>
          <p:cNvPr id="953348" name="Text Box 4"/>
          <p:cNvSpPr txBox="1">
            <a:spLocks noChangeArrowheads="1"/>
          </p:cNvSpPr>
          <p:nvPr/>
        </p:nvSpPr>
        <p:spPr bwMode="auto">
          <a:xfrm>
            <a:off x="1295400" y="2667000"/>
            <a:ext cx="6800850" cy="10064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0000"/>
                </a:solidFill>
                <a:ea typeface="Times" pitchFamily="-110" charset="0"/>
                <a:cs typeface="Times" pitchFamily="-110" charset="0"/>
              </a:rPr>
              <a:t>“Purple” people—by their nature; due to the genes they </a:t>
            </a:r>
          </a:p>
          <a:p>
            <a:r>
              <a:rPr lang="en-US" sz="2000" b="1">
                <a:solidFill>
                  <a:srgbClr val="000000"/>
                </a:solidFill>
                <a:ea typeface="Times" pitchFamily="-110" charset="0"/>
                <a:cs typeface="Times" pitchFamily="-110" charset="0"/>
              </a:rPr>
              <a:t>possess—are more likely to have violent or overly-aggressive </a:t>
            </a:r>
          </a:p>
          <a:p>
            <a:r>
              <a:rPr lang="en-US" sz="2000" b="1">
                <a:solidFill>
                  <a:srgbClr val="000000"/>
                </a:solidFill>
                <a:ea typeface="Times" pitchFamily="-110" charset="0"/>
                <a:cs typeface="Times" pitchFamily="-110" charset="0"/>
              </a:rPr>
              <a:t>tendencies and, as a result, commit more crimes than others.</a:t>
            </a:r>
          </a:p>
        </p:txBody>
      </p:sp>
      <p:sp>
        <p:nvSpPr>
          <p:cNvPr id="953349" name="Text Box 5"/>
          <p:cNvSpPr txBox="1">
            <a:spLocks noChangeArrowheads="1"/>
          </p:cNvSpPr>
          <p:nvPr/>
        </p:nvSpPr>
        <p:spPr bwMode="auto">
          <a:xfrm>
            <a:off x="1295400" y="3810000"/>
            <a:ext cx="6653213" cy="13112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0000"/>
                </a:solidFill>
                <a:ea typeface="Times" pitchFamily="-110" charset="0"/>
                <a:cs typeface="Times" pitchFamily="-110" charset="0"/>
              </a:rPr>
              <a:t>“Green” people—by their nature; due to the genes they </a:t>
            </a:r>
          </a:p>
          <a:p>
            <a:r>
              <a:rPr lang="en-US" sz="2000" b="1">
                <a:solidFill>
                  <a:srgbClr val="000000"/>
                </a:solidFill>
                <a:ea typeface="Times" pitchFamily="-110" charset="0"/>
                <a:cs typeface="Times" pitchFamily="-110" charset="0"/>
              </a:rPr>
              <a:t>possess—are more likely to be sexually promiscuous and, </a:t>
            </a:r>
          </a:p>
          <a:p>
            <a:r>
              <a:rPr lang="en-US" sz="2000" b="1">
                <a:solidFill>
                  <a:srgbClr val="000000"/>
                </a:solidFill>
                <a:ea typeface="Times" pitchFamily="-110" charset="0"/>
                <a:cs typeface="Times" pitchFamily="-110" charset="0"/>
              </a:rPr>
              <a:t>as a result are more likely to be guilty of rape and infidelity </a:t>
            </a:r>
          </a:p>
          <a:p>
            <a:r>
              <a:rPr lang="en-US" sz="2000" b="1">
                <a:solidFill>
                  <a:srgbClr val="000000"/>
                </a:solidFill>
                <a:ea typeface="Times" pitchFamily="-110" charset="0"/>
                <a:cs typeface="Times" pitchFamily="-110" charset="0"/>
              </a:rPr>
              <a:t>than others. </a:t>
            </a:r>
          </a:p>
        </p:txBody>
      </p:sp>
      <p:sp>
        <p:nvSpPr>
          <p:cNvPr id="953350" name="Text Box 6"/>
          <p:cNvSpPr txBox="1">
            <a:spLocks noChangeArrowheads="1"/>
          </p:cNvSpPr>
          <p:nvPr/>
        </p:nvSpPr>
        <p:spPr bwMode="auto">
          <a:xfrm>
            <a:off x="1295400" y="5334000"/>
            <a:ext cx="6640513" cy="10064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0000"/>
                </a:solidFill>
                <a:ea typeface="Times" pitchFamily="-110" charset="0"/>
                <a:cs typeface="Times" pitchFamily="-110" charset="0"/>
              </a:rPr>
              <a:t>“Orange” people—by their nature; due to the genes they </a:t>
            </a:r>
          </a:p>
          <a:p>
            <a:r>
              <a:rPr lang="en-US" sz="2000" b="1">
                <a:solidFill>
                  <a:srgbClr val="000000"/>
                </a:solidFill>
                <a:ea typeface="Times" pitchFamily="-110" charset="0"/>
                <a:cs typeface="Times" pitchFamily="-110" charset="0"/>
              </a:rPr>
              <a:t>possess—are less intelligent than others and, as a result, are</a:t>
            </a:r>
          </a:p>
          <a:p>
            <a:r>
              <a:rPr lang="en-US" sz="2000" b="1">
                <a:solidFill>
                  <a:srgbClr val="000000"/>
                </a:solidFill>
                <a:ea typeface="Times" pitchFamily="-110" charset="0"/>
                <a:cs typeface="Times" pitchFamily="-110" charset="0"/>
              </a:rPr>
              <a:t>more likely to make poor choices in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3348"/>
                                        </p:tgtEl>
                                        <p:attrNameLst>
                                          <p:attrName>style.visibility</p:attrName>
                                        </p:attrNameLst>
                                      </p:cBhvr>
                                      <p:to>
                                        <p:strVal val="visible"/>
                                      </p:to>
                                    </p:set>
                                    <p:animEffect transition="in" filter="wipe(left)">
                                      <p:cBhvr>
                                        <p:cTn id="7" dur="500"/>
                                        <p:tgtEl>
                                          <p:spTgt spid="9533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3349"/>
                                        </p:tgtEl>
                                        <p:attrNameLst>
                                          <p:attrName>style.visibility</p:attrName>
                                        </p:attrNameLst>
                                      </p:cBhvr>
                                      <p:to>
                                        <p:strVal val="visible"/>
                                      </p:to>
                                    </p:set>
                                    <p:animEffect transition="in" filter="wipe(left)">
                                      <p:cBhvr>
                                        <p:cTn id="12" dur="500"/>
                                        <p:tgtEl>
                                          <p:spTgt spid="9533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3350"/>
                                        </p:tgtEl>
                                        <p:attrNameLst>
                                          <p:attrName>style.visibility</p:attrName>
                                        </p:attrNameLst>
                                      </p:cBhvr>
                                      <p:to>
                                        <p:strVal val="visible"/>
                                      </p:to>
                                    </p:set>
                                    <p:animEffect transition="in" filter="wipe(left)">
                                      <p:cBhvr>
                                        <p:cTn id="17" dur="500"/>
                                        <p:tgtEl>
                                          <p:spTgt spid="953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8" grpId="0" autoUpdateAnimBg="0"/>
      <p:bldP spid="953349" grpId="0" autoUpdateAnimBg="0"/>
      <p:bldP spid="95335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1126067"/>
            <a:ext cx="7874000" cy="1200329"/>
          </a:xfrm>
          <a:prstGeom prst="rect">
            <a:avLst/>
          </a:prstGeom>
          <a:noFill/>
        </p:spPr>
        <p:txBody>
          <a:bodyPr wrap="square" rtlCol="0">
            <a:spAutoFit/>
          </a:bodyPr>
          <a:lstStyle/>
          <a:p>
            <a:pPr algn="ctr"/>
            <a:r>
              <a:rPr lang="en-US" sz="3600" b="1" dirty="0">
                <a:latin typeface="Times New Roman"/>
                <a:cs typeface="Times New Roman"/>
              </a:rPr>
              <a:t>Watson and “Psychology as the Behaviorist Views It”</a:t>
            </a:r>
          </a:p>
        </p:txBody>
      </p:sp>
      <p:sp>
        <p:nvSpPr>
          <p:cNvPr id="3" name="TextBox 2"/>
          <p:cNvSpPr txBox="1"/>
          <p:nvPr/>
        </p:nvSpPr>
        <p:spPr>
          <a:xfrm>
            <a:off x="575732" y="2564518"/>
            <a:ext cx="8187267" cy="1631216"/>
          </a:xfrm>
          <a:prstGeom prst="rect">
            <a:avLst/>
          </a:prstGeom>
          <a:noFill/>
        </p:spPr>
        <p:txBody>
          <a:bodyPr wrap="square" rtlCol="0">
            <a:spAutoFit/>
          </a:bodyPr>
          <a:lstStyle/>
          <a:p>
            <a:r>
              <a:rPr lang="en-US" sz="2000" b="1" dirty="0">
                <a:latin typeface="Times New Roman"/>
                <a:cs typeface="Times New Roman"/>
              </a:rPr>
              <a:t>In 1913 Watson delivered a series of lectures at Columbia University, which “sent reverberations throughout the psychological community.  Watson coined the term “Behaviorism” to distinguish his brand of psychology from the Structuralists and Functionalists.  </a:t>
            </a:r>
          </a:p>
          <a:p>
            <a:endParaRPr lang="en-US" sz="2000" b="1" dirty="0">
              <a:latin typeface="Times New Roman"/>
              <a:cs typeface="Times New Roman"/>
            </a:endParaRPr>
          </a:p>
        </p:txBody>
      </p:sp>
    </p:spTree>
    <p:extLst>
      <p:ext uri="{BB962C8B-B14F-4D97-AF65-F5344CB8AC3E}">
        <p14:creationId xmlns:p14="http://schemas.microsoft.com/office/powerpoint/2010/main" val="3060207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2801135" y="155328"/>
            <a:ext cx="3297238" cy="119062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b="1" dirty="0">
                <a:solidFill>
                  <a:srgbClr val="000000"/>
                </a:solidFill>
                <a:latin typeface="Times" charset="0"/>
              </a:rPr>
              <a:t>“Behaviorism”</a:t>
            </a:r>
          </a:p>
          <a:p>
            <a:pPr defTabSz="914400" eaLnBrk="0" fontAlgn="base" hangingPunct="0">
              <a:spcBef>
                <a:spcPct val="0"/>
              </a:spcBef>
              <a:spcAft>
                <a:spcPct val="0"/>
              </a:spcAft>
            </a:pPr>
            <a:r>
              <a:rPr lang="en-US" sz="3600" b="1" dirty="0">
                <a:solidFill>
                  <a:srgbClr val="000000"/>
                </a:solidFill>
                <a:latin typeface="Times" charset="0"/>
              </a:rPr>
              <a:t>John B. Watson</a:t>
            </a:r>
          </a:p>
        </p:txBody>
      </p:sp>
      <p:sp>
        <p:nvSpPr>
          <p:cNvPr id="277508" name="Text Box 4"/>
          <p:cNvSpPr txBox="1">
            <a:spLocks noChangeArrowheads="1"/>
          </p:cNvSpPr>
          <p:nvPr/>
        </p:nvSpPr>
        <p:spPr bwMode="auto">
          <a:xfrm>
            <a:off x="3287189" y="1538154"/>
            <a:ext cx="4792742" cy="163121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i="1" dirty="0">
                <a:solidFill>
                  <a:srgbClr val="000000"/>
                </a:solidFill>
                <a:latin typeface="Times" charset="0"/>
              </a:rPr>
              <a:t>“Psychology, as the behaviorist views it, is</a:t>
            </a:r>
          </a:p>
          <a:p>
            <a:pPr defTabSz="914400" eaLnBrk="0" fontAlgn="base" hangingPunct="0">
              <a:spcBef>
                <a:spcPct val="0"/>
              </a:spcBef>
              <a:spcAft>
                <a:spcPct val="0"/>
              </a:spcAft>
            </a:pPr>
            <a:r>
              <a:rPr lang="en-US" sz="2000" b="1" i="1" dirty="0">
                <a:solidFill>
                  <a:srgbClr val="000000"/>
                </a:solidFill>
                <a:latin typeface="Times" charset="0"/>
              </a:rPr>
              <a:t>a purely objective, experimental branch of</a:t>
            </a:r>
          </a:p>
          <a:p>
            <a:pPr defTabSz="914400" eaLnBrk="0" fontAlgn="base" hangingPunct="0">
              <a:spcBef>
                <a:spcPct val="0"/>
              </a:spcBef>
              <a:spcAft>
                <a:spcPct val="0"/>
              </a:spcAft>
            </a:pPr>
            <a:r>
              <a:rPr lang="en-US" sz="2000" b="1" i="1" dirty="0">
                <a:solidFill>
                  <a:srgbClr val="000000"/>
                </a:solidFill>
                <a:latin typeface="Times" charset="0"/>
              </a:rPr>
              <a:t>natural science which needs introspection</a:t>
            </a:r>
          </a:p>
          <a:p>
            <a:pPr defTabSz="914400" eaLnBrk="0" fontAlgn="base" hangingPunct="0">
              <a:spcBef>
                <a:spcPct val="0"/>
              </a:spcBef>
              <a:spcAft>
                <a:spcPct val="0"/>
              </a:spcAft>
            </a:pPr>
            <a:r>
              <a:rPr lang="en-US" sz="2000" b="1" i="1" dirty="0">
                <a:solidFill>
                  <a:srgbClr val="000000"/>
                </a:solidFill>
                <a:latin typeface="Times" charset="0"/>
              </a:rPr>
              <a:t>as little as do the sciences of chemistry and</a:t>
            </a:r>
          </a:p>
          <a:p>
            <a:pPr defTabSz="914400" eaLnBrk="0" fontAlgn="base" hangingPunct="0">
              <a:spcBef>
                <a:spcPct val="0"/>
              </a:spcBef>
              <a:spcAft>
                <a:spcPct val="0"/>
              </a:spcAft>
            </a:pPr>
            <a:r>
              <a:rPr lang="en-US" sz="2000" b="1" i="1" dirty="0">
                <a:solidFill>
                  <a:srgbClr val="000000"/>
                </a:solidFill>
                <a:latin typeface="Times" charset="0"/>
              </a:rPr>
              <a:t>physics.”</a:t>
            </a:r>
          </a:p>
        </p:txBody>
      </p:sp>
      <p:sp>
        <p:nvSpPr>
          <p:cNvPr id="277509" name="Text Box 5"/>
          <p:cNvSpPr txBox="1">
            <a:spLocks noChangeArrowheads="1"/>
          </p:cNvSpPr>
          <p:nvPr/>
        </p:nvSpPr>
        <p:spPr bwMode="auto">
          <a:xfrm>
            <a:off x="3368596" y="3328971"/>
            <a:ext cx="5198308" cy="163121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i="1" dirty="0">
                <a:solidFill>
                  <a:srgbClr val="000000"/>
                </a:solidFill>
                <a:latin typeface="Times" charset="0"/>
              </a:rPr>
              <a:t>“There are for us no instincts – we no longer </a:t>
            </a:r>
          </a:p>
          <a:p>
            <a:pPr defTabSz="914400" eaLnBrk="0" fontAlgn="base" hangingPunct="0">
              <a:spcBef>
                <a:spcPct val="0"/>
              </a:spcBef>
              <a:spcAft>
                <a:spcPct val="0"/>
              </a:spcAft>
            </a:pPr>
            <a:r>
              <a:rPr lang="en-US" sz="2000" b="1" i="1" dirty="0">
                <a:solidFill>
                  <a:srgbClr val="000000"/>
                </a:solidFill>
                <a:latin typeface="Times" charset="0"/>
              </a:rPr>
              <a:t>need the term in psychology. Everything we</a:t>
            </a:r>
          </a:p>
          <a:p>
            <a:pPr defTabSz="914400" eaLnBrk="0" fontAlgn="base" hangingPunct="0">
              <a:spcBef>
                <a:spcPct val="0"/>
              </a:spcBef>
              <a:spcAft>
                <a:spcPct val="0"/>
              </a:spcAft>
            </a:pPr>
            <a:r>
              <a:rPr lang="en-US" sz="2000" b="1" i="1" dirty="0">
                <a:solidFill>
                  <a:srgbClr val="000000"/>
                </a:solidFill>
                <a:latin typeface="Times" charset="0"/>
              </a:rPr>
              <a:t>have been in the habit of calling an</a:t>
            </a:r>
          </a:p>
          <a:p>
            <a:pPr defTabSz="914400" eaLnBrk="0" fontAlgn="base" hangingPunct="0">
              <a:spcBef>
                <a:spcPct val="0"/>
              </a:spcBef>
              <a:spcAft>
                <a:spcPct val="0"/>
              </a:spcAft>
            </a:pPr>
            <a:r>
              <a:rPr lang="en-US" sz="2000" b="1" i="1" dirty="0">
                <a:solidFill>
                  <a:srgbClr val="000000"/>
                </a:solidFill>
                <a:latin typeface="Times" charset="0"/>
              </a:rPr>
              <a:t>“instinct” today is a result largely of training – </a:t>
            </a:r>
          </a:p>
          <a:p>
            <a:pPr defTabSz="914400" eaLnBrk="0" fontAlgn="base" hangingPunct="0">
              <a:spcBef>
                <a:spcPct val="0"/>
              </a:spcBef>
              <a:spcAft>
                <a:spcPct val="0"/>
              </a:spcAft>
            </a:pPr>
            <a:r>
              <a:rPr lang="en-US" sz="2000" b="1" i="1" dirty="0">
                <a:solidFill>
                  <a:srgbClr val="000000"/>
                </a:solidFill>
                <a:latin typeface="Times" charset="0"/>
              </a:rPr>
              <a:t>belonging to man’s</a:t>
            </a:r>
            <a:r>
              <a:rPr lang="en-US" sz="2000" b="1" dirty="0">
                <a:solidFill>
                  <a:srgbClr val="000000"/>
                </a:solidFill>
                <a:latin typeface="Times" charset="0"/>
              </a:rPr>
              <a:t> </a:t>
            </a:r>
            <a:r>
              <a:rPr lang="en-US" sz="2000" b="1" i="1" u="sng" dirty="0">
                <a:solidFill>
                  <a:srgbClr val="000000"/>
                </a:solidFill>
                <a:latin typeface="Times" charset="0"/>
              </a:rPr>
              <a:t>learned behavior</a:t>
            </a:r>
            <a:r>
              <a:rPr lang="en-US" sz="2000" b="1" i="1" dirty="0">
                <a:solidFill>
                  <a:srgbClr val="000000"/>
                </a:solidFill>
                <a:latin typeface="Times" charset="0"/>
              </a:rPr>
              <a:t>.”</a:t>
            </a:r>
          </a:p>
        </p:txBody>
      </p:sp>
      <p:pic>
        <p:nvPicPr>
          <p:cNvPr id="8" name="Picture 7" descr="WATSON-JOHNB.jpg"/>
          <p:cNvPicPr>
            <a:picLocks noChangeAspect="1"/>
          </p:cNvPicPr>
          <p:nvPr/>
        </p:nvPicPr>
        <p:blipFill rotWithShape="1">
          <a:blip r:embed="rId3">
            <a:extLst>
              <a:ext uri="{28A0092B-C50C-407E-A947-70E740481C1C}">
                <a14:useLocalDpi xmlns:a14="http://schemas.microsoft.com/office/drawing/2010/main" val="0"/>
              </a:ext>
            </a:extLst>
          </a:blip>
          <a:srcRect l="18565" t="7479" r="10577" b="17970"/>
          <a:stretch/>
        </p:blipFill>
        <p:spPr>
          <a:xfrm>
            <a:off x="718066" y="1839381"/>
            <a:ext cx="2284481" cy="3305900"/>
          </a:xfrm>
          <a:prstGeom prst="rect">
            <a:avLst/>
          </a:prstGeom>
        </p:spPr>
      </p:pic>
      <p:sp>
        <p:nvSpPr>
          <p:cNvPr id="3" name="Rectangle 2"/>
          <p:cNvSpPr/>
          <p:nvPr/>
        </p:nvSpPr>
        <p:spPr>
          <a:xfrm>
            <a:off x="1274878" y="5170505"/>
            <a:ext cx="1176324" cy="338554"/>
          </a:xfrm>
          <a:prstGeom prst="rect">
            <a:avLst/>
          </a:prstGeom>
        </p:spPr>
        <p:txBody>
          <a:bodyPr wrap="none">
            <a:spAutoFit/>
          </a:bodyPr>
          <a:lstStyle/>
          <a:p>
            <a:pPr lvl="0" defTabSz="914400" eaLnBrk="0" fontAlgn="base" hangingPunct="0">
              <a:spcBef>
                <a:spcPct val="0"/>
              </a:spcBef>
              <a:spcAft>
                <a:spcPct val="0"/>
              </a:spcAft>
            </a:pPr>
            <a:r>
              <a:rPr lang="en-US" sz="1600" b="1" dirty="0">
                <a:solidFill>
                  <a:srgbClr val="000000"/>
                </a:solidFill>
                <a:latin typeface="Times" charset="0"/>
              </a:rPr>
              <a:t>1878 - 1958</a:t>
            </a:r>
          </a:p>
        </p:txBody>
      </p:sp>
      <p:sp>
        <p:nvSpPr>
          <p:cNvPr id="4" name="TextBox 3"/>
          <p:cNvSpPr txBox="1"/>
          <p:nvPr/>
        </p:nvSpPr>
        <p:spPr>
          <a:xfrm>
            <a:off x="3368596" y="5242976"/>
            <a:ext cx="5141151" cy="1292662"/>
          </a:xfrm>
          <a:prstGeom prst="rect">
            <a:avLst/>
          </a:prstGeom>
          <a:noFill/>
        </p:spPr>
        <p:txBody>
          <a:bodyPr wrap="none" rtlCol="0">
            <a:spAutoFit/>
          </a:bodyPr>
          <a:lstStyle/>
          <a:p>
            <a:pPr defTabSz="914400" eaLnBrk="0" fontAlgn="base" hangingPunct="0">
              <a:spcBef>
                <a:spcPct val="0"/>
              </a:spcBef>
              <a:spcAft>
                <a:spcPct val="0"/>
              </a:spcAft>
            </a:pPr>
            <a:r>
              <a:rPr lang="en-US" b="1" i="1" dirty="0">
                <a:solidFill>
                  <a:srgbClr val="000000"/>
                </a:solidFill>
                <a:latin typeface="Times" charset="0"/>
              </a:rPr>
              <a:t>“[Consciousness] has never been seen, touched, </a:t>
            </a:r>
          </a:p>
          <a:p>
            <a:pPr defTabSz="914400" eaLnBrk="0" fontAlgn="base" hangingPunct="0">
              <a:spcBef>
                <a:spcPct val="0"/>
              </a:spcBef>
              <a:spcAft>
                <a:spcPct val="0"/>
              </a:spcAft>
            </a:pPr>
            <a:r>
              <a:rPr lang="en-US" b="1" i="1" dirty="0">
                <a:solidFill>
                  <a:srgbClr val="000000"/>
                </a:solidFill>
                <a:latin typeface="Times" charset="0"/>
              </a:rPr>
              <a:t>smelled, tasted or moved. It is plain assumption just </a:t>
            </a:r>
          </a:p>
          <a:p>
            <a:pPr defTabSz="914400" eaLnBrk="0" fontAlgn="base" hangingPunct="0">
              <a:spcBef>
                <a:spcPct val="0"/>
              </a:spcBef>
              <a:spcAft>
                <a:spcPct val="0"/>
              </a:spcAft>
            </a:pPr>
            <a:r>
              <a:rPr lang="en-US" b="1" i="1" dirty="0">
                <a:solidFill>
                  <a:srgbClr val="000000"/>
                </a:solidFill>
                <a:latin typeface="Times" charset="0"/>
              </a:rPr>
              <a:t>as unprovable as the old concept of the soul.”</a:t>
            </a:r>
          </a:p>
          <a:p>
            <a:pPr defTabSz="914400" eaLnBrk="0" fontAlgn="base" hangingPunct="0">
              <a:spcBef>
                <a:spcPct val="0"/>
              </a:spcBef>
              <a:spcAft>
                <a:spcPct val="0"/>
              </a:spcAft>
            </a:pPr>
            <a:br>
              <a:rPr lang="en-US" sz="1200" b="1" dirty="0">
                <a:solidFill>
                  <a:srgbClr val="000000"/>
                </a:solidFill>
                <a:latin typeface="Times" charset="0"/>
              </a:rPr>
            </a:br>
            <a:r>
              <a:rPr lang="en-US" sz="1200" b="1" dirty="0">
                <a:solidFill>
                  <a:srgbClr val="000000"/>
                </a:solidFill>
                <a:latin typeface="Times" charset="0"/>
              </a:rPr>
              <a:t>(1913 Lecture series)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321733"/>
            <a:ext cx="7874000" cy="646331"/>
          </a:xfrm>
          <a:prstGeom prst="rect">
            <a:avLst/>
          </a:prstGeom>
          <a:noFill/>
        </p:spPr>
        <p:txBody>
          <a:bodyPr wrap="square" rtlCol="0">
            <a:spAutoFit/>
          </a:bodyPr>
          <a:lstStyle/>
          <a:p>
            <a:pPr algn="ctr"/>
            <a:r>
              <a:rPr lang="en-US" sz="3600" b="1" dirty="0">
                <a:latin typeface="Times New Roman"/>
                <a:cs typeface="Times New Roman"/>
              </a:rPr>
              <a:t>The Human Infant Studies </a:t>
            </a:r>
          </a:p>
        </p:txBody>
      </p:sp>
      <p:sp>
        <p:nvSpPr>
          <p:cNvPr id="3" name="TextBox 2"/>
          <p:cNvSpPr txBox="1"/>
          <p:nvPr/>
        </p:nvSpPr>
        <p:spPr>
          <a:xfrm>
            <a:off x="3188014" y="1532467"/>
            <a:ext cx="5689599" cy="4708981"/>
          </a:xfrm>
          <a:prstGeom prst="rect">
            <a:avLst/>
          </a:prstGeom>
          <a:noFill/>
        </p:spPr>
        <p:txBody>
          <a:bodyPr wrap="square" rtlCol="0">
            <a:spAutoFit/>
          </a:bodyPr>
          <a:lstStyle/>
          <a:p>
            <a:r>
              <a:rPr lang="en-US" sz="2000" b="1" dirty="0">
                <a:latin typeface="Times New Roman"/>
                <a:cs typeface="Times New Roman"/>
              </a:rPr>
              <a:t>Watson’s interest was in creating and refining an objective methodology for deriving a behavioral theory of emotional response.  </a:t>
            </a:r>
          </a:p>
          <a:p>
            <a:endParaRPr lang="en-US" sz="2000" b="1" dirty="0">
              <a:latin typeface="Times New Roman"/>
              <a:cs typeface="Times New Roman"/>
            </a:endParaRPr>
          </a:p>
          <a:p>
            <a:r>
              <a:rPr lang="en-US" sz="2000" b="1" i="1" dirty="0">
                <a:latin typeface="Times New Roman"/>
                <a:cs typeface="Times New Roman"/>
              </a:rPr>
              <a:t>“I am next door to the obstetrical ward here and I get about forty babies a month.  These babies are sent over to the laboratory on demand and we can make the observations right here.”  </a:t>
            </a:r>
          </a:p>
          <a:p>
            <a:endParaRPr lang="en-US" sz="2000" b="1" dirty="0">
              <a:latin typeface="Times New Roman"/>
              <a:cs typeface="Times New Roman"/>
            </a:endParaRPr>
          </a:p>
          <a:p>
            <a:r>
              <a:rPr lang="en-US" sz="2000" b="1" dirty="0">
                <a:latin typeface="Times New Roman"/>
                <a:cs typeface="Times New Roman"/>
              </a:rPr>
              <a:t>The focus of Watson’s research was to gain “experimental control over the whole range of emotional reactions.” His 1916 experiments, he claimed, uncovered the basic emotional reactions fundamental to the nature of man—fear, rage, and love.  </a:t>
            </a:r>
          </a:p>
        </p:txBody>
      </p:sp>
      <p:pic>
        <p:nvPicPr>
          <p:cNvPr id="4" name="Picture 3" descr="WATSON-JOHNB.jpg"/>
          <p:cNvPicPr>
            <a:picLocks noChangeAspect="1"/>
          </p:cNvPicPr>
          <p:nvPr/>
        </p:nvPicPr>
        <p:blipFill rotWithShape="1">
          <a:blip r:embed="rId2">
            <a:extLst>
              <a:ext uri="{28A0092B-C50C-407E-A947-70E740481C1C}">
                <a14:useLocalDpi xmlns:a14="http://schemas.microsoft.com/office/drawing/2010/main" val="0"/>
              </a:ext>
            </a:extLst>
          </a:blip>
          <a:srcRect l="18565" t="7479" r="10577" b="17970"/>
          <a:stretch/>
        </p:blipFill>
        <p:spPr>
          <a:xfrm>
            <a:off x="392758" y="1872491"/>
            <a:ext cx="2542894" cy="367985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321733"/>
            <a:ext cx="7874000" cy="646331"/>
          </a:xfrm>
          <a:prstGeom prst="rect">
            <a:avLst/>
          </a:prstGeom>
          <a:noFill/>
        </p:spPr>
        <p:txBody>
          <a:bodyPr wrap="square" rtlCol="0">
            <a:spAutoFit/>
          </a:bodyPr>
          <a:lstStyle/>
          <a:p>
            <a:pPr algn="ctr"/>
            <a:r>
              <a:rPr lang="en-US" sz="3600" b="1" dirty="0">
                <a:latin typeface="Times New Roman"/>
                <a:cs typeface="Times New Roman"/>
              </a:rPr>
              <a:t>The Human Infant Studies </a:t>
            </a:r>
          </a:p>
        </p:txBody>
      </p:sp>
      <p:sp>
        <p:nvSpPr>
          <p:cNvPr id="3" name="TextBox 2"/>
          <p:cNvSpPr txBox="1"/>
          <p:nvPr/>
        </p:nvSpPr>
        <p:spPr>
          <a:xfrm>
            <a:off x="3649137" y="2226733"/>
            <a:ext cx="5071532" cy="2862322"/>
          </a:xfrm>
          <a:prstGeom prst="rect">
            <a:avLst/>
          </a:prstGeom>
          <a:noFill/>
        </p:spPr>
        <p:txBody>
          <a:bodyPr wrap="square" rtlCol="0">
            <a:spAutoFit/>
          </a:bodyPr>
          <a:lstStyle/>
          <a:p>
            <a:r>
              <a:rPr lang="en-US" sz="2000" b="1" dirty="0">
                <a:latin typeface="Times New Roman"/>
                <a:cs typeface="Times New Roman"/>
              </a:rPr>
              <a:t>Watson’s work with infants began as early as 1916.  </a:t>
            </a:r>
          </a:p>
          <a:p>
            <a:endParaRPr lang="en-US" sz="2000" b="1" dirty="0">
              <a:latin typeface="Times New Roman"/>
              <a:cs typeface="Times New Roman"/>
            </a:endParaRPr>
          </a:p>
          <a:p>
            <a:r>
              <a:rPr lang="en-US" sz="2000" b="1" dirty="0">
                <a:latin typeface="Times New Roman"/>
                <a:cs typeface="Times New Roman"/>
              </a:rPr>
              <a:t>Watson testing the tonic grasp instinct.</a:t>
            </a:r>
          </a:p>
          <a:p>
            <a:endParaRPr lang="en-US" sz="2000" b="1" dirty="0">
              <a:latin typeface="Times New Roman"/>
              <a:cs typeface="Times New Roman"/>
            </a:endParaRPr>
          </a:p>
          <a:p>
            <a:r>
              <a:rPr lang="en-US" sz="2000" b="1" i="1" dirty="0">
                <a:latin typeface="Times New Roman"/>
                <a:cs typeface="Times New Roman"/>
              </a:rPr>
              <a:t>“Babies are not hothouse plants and can be subjected to laboratory experiments without the slightest harm.”  </a:t>
            </a:r>
          </a:p>
          <a:p>
            <a:endParaRPr lang="en-US" sz="2000" b="1" dirty="0">
              <a:cs typeface="Times New Roman"/>
            </a:endParaRPr>
          </a:p>
        </p:txBody>
      </p:sp>
      <p:pic>
        <p:nvPicPr>
          <p:cNvPr id="4" name="Picture 3" descr="Wats&amp;In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83" y="1856207"/>
            <a:ext cx="2374487" cy="355070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67" y="321733"/>
            <a:ext cx="7874000" cy="646331"/>
          </a:xfrm>
          <a:prstGeom prst="rect">
            <a:avLst/>
          </a:prstGeom>
          <a:noFill/>
        </p:spPr>
        <p:txBody>
          <a:bodyPr wrap="square" rtlCol="0">
            <a:spAutoFit/>
          </a:bodyPr>
          <a:lstStyle/>
          <a:p>
            <a:pPr algn="ctr"/>
            <a:r>
              <a:rPr lang="en-US" sz="3600" b="1" dirty="0">
                <a:latin typeface="Times New Roman"/>
                <a:cs typeface="Times New Roman"/>
              </a:rPr>
              <a:t>The Human Infant Studies </a:t>
            </a:r>
          </a:p>
        </p:txBody>
      </p:sp>
      <p:sp>
        <p:nvSpPr>
          <p:cNvPr id="3" name="TextBox 2"/>
          <p:cNvSpPr txBox="1"/>
          <p:nvPr/>
        </p:nvSpPr>
        <p:spPr>
          <a:xfrm>
            <a:off x="3649137" y="1744133"/>
            <a:ext cx="5071532" cy="4401205"/>
          </a:xfrm>
          <a:prstGeom prst="rect">
            <a:avLst/>
          </a:prstGeom>
          <a:noFill/>
        </p:spPr>
        <p:txBody>
          <a:bodyPr wrap="square" rtlCol="0">
            <a:spAutoFit/>
          </a:bodyPr>
          <a:lstStyle/>
          <a:p>
            <a:r>
              <a:rPr lang="en-US" sz="2000" b="1" dirty="0">
                <a:latin typeface="Times New Roman"/>
                <a:cs typeface="Times New Roman"/>
              </a:rPr>
              <a:t>Watson elicited fear by dropping the infant, by loud sounds, or by startling it when asleep.  </a:t>
            </a:r>
          </a:p>
          <a:p>
            <a:endParaRPr lang="en-US" sz="2000" b="1" dirty="0">
              <a:latin typeface="Times New Roman"/>
              <a:cs typeface="Times New Roman"/>
            </a:endParaRPr>
          </a:p>
          <a:p>
            <a:r>
              <a:rPr lang="en-US" sz="2000" b="1" dirty="0">
                <a:latin typeface="Times New Roman"/>
                <a:cs typeface="Times New Roman"/>
              </a:rPr>
              <a:t>Rage was elicited by hindering movements.  </a:t>
            </a:r>
          </a:p>
          <a:p>
            <a:endParaRPr lang="en-US" sz="2000" b="1" dirty="0">
              <a:latin typeface="Times New Roman"/>
              <a:cs typeface="Times New Roman"/>
            </a:endParaRPr>
          </a:p>
          <a:p>
            <a:r>
              <a:rPr lang="en-US" sz="2000" b="1" dirty="0">
                <a:latin typeface="Times New Roman"/>
                <a:cs typeface="Times New Roman"/>
              </a:rPr>
              <a:t>Love was produced by “stroking or manipulation of some erogenous zone.”  </a:t>
            </a:r>
          </a:p>
          <a:p>
            <a:endParaRPr lang="en-US" sz="2000" b="1" dirty="0">
              <a:latin typeface="Times New Roman"/>
              <a:cs typeface="Times New Roman"/>
            </a:endParaRPr>
          </a:p>
          <a:p>
            <a:r>
              <a:rPr lang="en-US" sz="2000" b="1" dirty="0">
                <a:latin typeface="Times New Roman"/>
                <a:cs typeface="Times New Roman"/>
              </a:rPr>
              <a:t>Habits or conditioned responses were found to be connected with these basic emotional responses at a very early stage, and these habits, he argued, should be controlled.  </a:t>
            </a:r>
          </a:p>
          <a:p>
            <a:endParaRPr lang="en-US" sz="2000" b="1" dirty="0">
              <a:cs typeface="Times New Roman"/>
            </a:endParaRPr>
          </a:p>
        </p:txBody>
      </p:sp>
      <p:pic>
        <p:nvPicPr>
          <p:cNvPr id="5" name="Picture 4" descr="Wats&amp;In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83" y="2010891"/>
            <a:ext cx="2374487" cy="355070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667" y="330200"/>
            <a:ext cx="8117416" cy="2062103"/>
          </a:xfrm>
          <a:prstGeom prst="rect">
            <a:avLst/>
          </a:prstGeom>
          <a:noFill/>
        </p:spPr>
        <p:txBody>
          <a:bodyPr wrap="square" rtlCol="0">
            <a:spAutoFit/>
          </a:bodyPr>
          <a:lstStyle/>
          <a:p>
            <a:pPr algn="ctr"/>
            <a:r>
              <a:rPr lang="en-US" sz="3200" b="1" dirty="0">
                <a:latin typeface="Times New Roman"/>
                <a:cs typeface="Times New Roman"/>
              </a:rPr>
              <a:t> The “Little Albert” Studies, 1920 </a:t>
            </a:r>
          </a:p>
          <a:p>
            <a:pPr algn="ctr"/>
            <a:endParaRPr lang="en-US" sz="3200" b="1" dirty="0">
              <a:latin typeface="Times New Roman"/>
              <a:cs typeface="Times New Roman"/>
            </a:endParaRPr>
          </a:p>
          <a:p>
            <a:pPr algn="ctr"/>
            <a:r>
              <a:rPr lang="en-US" sz="3200" b="1" dirty="0">
                <a:latin typeface="Times New Roman"/>
                <a:cs typeface="Times New Roman"/>
              </a:rPr>
              <a:t>  </a:t>
            </a:r>
          </a:p>
          <a:p>
            <a:pPr algn="ctr"/>
            <a:endParaRPr lang="en-US" sz="3200" b="1" dirty="0">
              <a:latin typeface="Times New Roman"/>
              <a:cs typeface="Times New Roman"/>
            </a:endParaRPr>
          </a:p>
        </p:txBody>
      </p:sp>
      <p:pic>
        <p:nvPicPr>
          <p:cNvPr id="7" name="Picture 6" descr="ALBERT.jpg"/>
          <p:cNvPicPr>
            <a:picLocks noChangeAspect="1"/>
          </p:cNvPicPr>
          <p:nvPr/>
        </p:nvPicPr>
        <p:blipFill>
          <a:blip r:embed="rId2"/>
          <a:stretch>
            <a:fillRect/>
          </a:stretch>
        </p:blipFill>
        <p:spPr>
          <a:xfrm>
            <a:off x="668867" y="1473200"/>
            <a:ext cx="3657600" cy="2908300"/>
          </a:xfrm>
          <a:prstGeom prst="rect">
            <a:avLst/>
          </a:prstGeom>
        </p:spPr>
      </p:pic>
      <p:pic>
        <p:nvPicPr>
          <p:cNvPr id="11" name="Picture 10" descr="AlbertMask.IMG.jpg"/>
          <p:cNvPicPr>
            <a:picLocks noChangeAspect="1"/>
          </p:cNvPicPr>
          <p:nvPr/>
        </p:nvPicPr>
        <p:blipFill>
          <a:blip r:embed="rId3"/>
          <a:stretch>
            <a:fillRect/>
          </a:stretch>
        </p:blipFill>
        <p:spPr>
          <a:xfrm>
            <a:off x="4696197" y="1473200"/>
            <a:ext cx="3411903" cy="2908300"/>
          </a:xfrm>
          <a:prstGeom prst="rect">
            <a:avLst/>
          </a:prstGeom>
        </p:spPr>
      </p:pic>
      <p:sp>
        <p:nvSpPr>
          <p:cNvPr id="6" name="Rectangle 5"/>
          <p:cNvSpPr/>
          <p:nvPr/>
        </p:nvSpPr>
        <p:spPr>
          <a:xfrm>
            <a:off x="668867" y="4605867"/>
            <a:ext cx="7319171" cy="2246769"/>
          </a:xfrm>
          <a:prstGeom prst="rect">
            <a:avLst/>
          </a:prstGeom>
        </p:spPr>
        <p:txBody>
          <a:bodyPr wrap="square">
            <a:spAutoFit/>
          </a:bodyPr>
          <a:lstStyle/>
          <a:p>
            <a:r>
              <a:rPr lang="en-US" sz="2000" b="1" dirty="0">
                <a:latin typeface="Times New Roman"/>
                <a:cs typeface="Times New Roman"/>
              </a:rPr>
              <a:t>During the winter of 1919-1920, with his graduate assistant Rosalie </a:t>
            </a:r>
            <a:r>
              <a:rPr lang="en-US" sz="2000" b="1" dirty="0" err="1">
                <a:latin typeface="Times New Roman"/>
                <a:cs typeface="Times New Roman"/>
              </a:rPr>
              <a:t>Rayner</a:t>
            </a:r>
            <a:r>
              <a:rPr lang="en-US" sz="2000" b="1" dirty="0">
                <a:latin typeface="Times New Roman"/>
                <a:cs typeface="Times New Roman"/>
              </a:rPr>
              <a:t>, he began a series of experiments with a nine-month old infant, Albert B.  Watson attempted to prove that the responses of fear, rage, and love could be artificially induced in the subject.</a:t>
            </a:r>
            <a:r>
              <a:rPr lang="en-US" sz="2000" b="1" dirty="0">
                <a:latin typeface="Times New Roman"/>
                <a:cs typeface="Times New Roman"/>
                <a:hlinkClick r:id="rId4" action="ppaction://hlinksldjump"/>
              </a:rPr>
              <a:t>   </a:t>
            </a:r>
            <a:br>
              <a:rPr lang="en-US" sz="2000" b="1" dirty="0">
                <a:latin typeface="Times New Roman"/>
                <a:cs typeface="Times New Roman"/>
                <a:hlinkClick r:id="rId4" action="ppaction://hlinksldjump"/>
              </a:rPr>
            </a:br>
            <a:r>
              <a:rPr lang="en-US" sz="2000" b="1" dirty="0">
                <a:latin typeface="Times New Roman"/>
                <a:cs typeface="Times New Roman"/>
                <a:hlinkClick r:id="rId4" action="ppaction://hlinksldjump"/>
              </a:rPr>
              <a:t>                                                 Little Albert</a:t>
            </a:r>
          </a:p>
          <a:p>
            <a:r>
              <a:rPr lang="en-US" sz="2000" b="1" dirty="0">
                <a:latin typeface="Times New Roman"/>
                <a:cs typeface="Times New Roman"/>
                <a:hlinkClick r:id="rId4" action="ppaction://hlinksldjump"/>
              </a:rPr>
              <a:t>                    </a:t>
            </a:r>
            <a:endParaRPr lang="en-US" sz="2000" b="1" dirty="0">
              <a:latin typeface="Times New Roman"/>
              <a:cs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1026"/>
          <p:cNvSpPr txBox="1">
            <a:spLocks noChangeArrowheads="1"/>
          </p:cNvSpPr>
          <p:nvPr/>
        </p:nvSpPr>
        <p:spPr bwMode="auto">
          <a:xfrm>
            <a:off x="3429000" y="1447800"/>
            <a:ext cx="4992688" cy="48387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“Give me a dozen healthy infants,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well-formed, and my own specified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world to bring them up in and I’ll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guarantee to take any one at random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and train him to become any type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of specialist I might </a:t>
            </a:r>
            <a:r>
              <a:rPr lang="en-US" sz="2400" b="1" i="1" dirty="0">
                <a:solidFill>
                  <a:srgbClr val="000000"/>
                </a:solidFill>
                <a:latin typeface="Times" charset="0"/>
              </a:rPr>
              <a:t>select – doctor</a:t>
            </a:r>
            <a:r>
              <a:rPr lang="en-US" sz="2400" b="1" i="1" dirty="0">
                <a:solidFill>
                  <a:srgbClr val="000000"/>
                </a:solidFill>
                <a:latin typeface="Times" charset="0"/>
                <a:ea typeface="Times" charset="0"/>
                <a:cs typeface="Times" charset="0"/>
              </a:rPr>
              <a:t>,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lawyer, artist, merchant-chief, and,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yes, even beggar-man and thief,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regardless of his talents, penchants,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tendencies, abilities, vocations, and </a:t>
            </a: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race of his ancestors.”</a:t>
            </a:r>
          </a:p>
          <a:p>
            <a:pPr defTabSz="914400" eaLnBrk="0" fontAlgn="base" hangingPunct="0">
              <a:spcBef>
                <a:spcPct val="0"/>
              </a:spcBef>
              <a:spcAft>
                <a:spcPct val="0"/>
              </a:spcAft>
            </a:pPr>
            <a:endParaRPr lang="en-US" sz="2400" b="1" i="1" dirty="0">
              <a:solidFill>
                <a:srgbClr val="000000"/>
              </a:solidFill>
              <a:latin typeface="Times" charset="0"/>
              <a:ea typeface="Times" charset="0"/>
              <a:cs typeface="Times" charset="0"/>
            </a:endParaRPr>
          </a:p>
          <a:p>
            <a:pPr defTabSz="914400" eaLnBrk="0" fontAlgn="base" hangingPunct="0">
              <a:spcBef>
                <a:spcPct val="0"/>
              </a:spcBef>
              <a:spcAft>
                <a:spcPct val="0"/>
              </a:spcAft>
            </a:pPr>
            <a:r>
              <a:rPr lang="en-US" sz="2400" b="1" i="1" dirty="0">
                <a:solidFill>
                  <a:srgbClr val="000000"/>
                </a:solidFill>
                <a:latin typeface="Times" charset="0"/>
                <a:ea typeface="Times" charset="0"/>
                <a:cs typeface="Times" charset="0"/>
              </a:rPr>
              <a:t>	</a:t>
            </a:r>
            <a:r>
              <a:rPr lang="en-US" sz="2000" b="1" dirty="0">
                <a:solidFill>
                  <a:srgbClr val="000000"/>
                </a:solidFill>
                <a:latin typeface="Times" charset="0"/>
                <a:ea typeface="Times" charset="0"/>
                <a:cs typeface="Times" charset="0"/>
              </a:rPr>
              <a:t>John B. Watson,</a:t>
            </a:r>
            <a:r>
              <a:rPr lang="en-US" sz="2000" b="1" i="1" dirty="0">
                <a:solidFill>
                  <a:srgbClr val="000000"/>
                </a:solidFill>
                <a:latin typeface="Times" charset="0"/>
                <a:ea typeface="Times" charset="0"/>
                <a:cs typeface="Times" charset="0"/>
              </a:rPr>
              <a:t> Behaviorism, </a:t>
            </a:r>
            <a:r>
              <a:rPr lang="en-US" sz="2000" b="1" dirty="0">
                <a:solidFill>
                  <a:srgbClr val="000000"/>
                </a:solidFill>
                <a:latin typeface="Times" charset="0"/>
                <a:ea typeface="Times" charset="0"/>
                <a:cs typeface="Times" charset="0"/>
              </a:rPr>
              <a:t>1924</a:t>
            </a:r>
            <a:r>
              <a:rPr lang="en-US" sz="2400" b="1" i="1" dirty="0">
                <a:solidFill>
                  <a:srgbClr val="000000"/>
                </a:solidFill>
                <a:latin typeface="Times" charset="0"/>
                <a:ea typeface="Times" charset="0"/>
                <a:cs typeface="Times" charset="0"/>
              </a:rPr>
              <a:t> </a:t>
            </a:r>
          </a:p>
        </p:txBody>
      </p:sp>
      <p:pic>
        <p:nvPicPr>
          <p:cNvPr id="285699" name="Picture 1027"/>
          <p:cNvPicPr>
            <a:picLocks noChangeAspect="1" noChangeArrowheads="1"/>
          </p:cNvPicPr>
          <p:nvPr/>
        </p:nvPicPr>
        <p:blipFill>
          <a:blip r:embed="rId3">
            <a:lum contrast="24000"/>
          </a:blip>
          <a:srcRect/>
          <a:stretch>
            <a:fillRect/>
          </a:stretch>
        </p:blipFill>
        <p:spPr bwMode="auto">
          <a:xfrm>
            <a:off x="609600" y="1828800"/>
            <a:ext cx="2581275" cy="3276600"/>
          </a:xfrm>
          <a:prstGeom prst="rect">
            <a:avLst/>
          </a:prstGeom>
          <a:noFill/>
          <a:ln w="9525">
            <a:noFill/>
            <a:miter lim="800000"/>
            <a:headEnd/>
            <a:tailEnd/>
          </a:ln>
        </p:spPr>
      </p:pic>
      <p:sp>
        <p:nvSpPr>
          <p:cNvPr id="285700" name="Text Box 1028"/>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Times" charset="0"/>
            </a:endParaRPr>
          </a:p>
        </p:txBody>
      </p:sp>
      <p:sp>
        <p:nvSpPr>
          <p:cNvPr id="285701" name="Text Box 1029"/>
          <p:cNvSpPr txBox="1">
            <a:spLocks noChangeArrowheads="1"/>
          </p:cNvSpPr>
          <p:nvPr/>
        </p:nvSpPr>
        <p:spPr bwMode="auto">
          <a:xfrm>
            <a:off x="1279525" y="379413"/>
            <a:ext cx="6597650"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b="1">
                <a:solidFill>
                  <a:srgbClr val="000000"/>
                </a:solidFill>
                <a:latin typeface="Times" charset="0"/>
              </a:rPr>
              <a:t>“Behaviorism” - John B. Watson</a:t>
            </a:r>
          </a:p>
        </p:txBody>
      </p:sp>
      <p:sp>
        <p:nvSpPr>
          <p:cNvPr id="285702" name="Text Box 1030"/>
          <p:cNvSpPr txBox="1">
            <a:spLocks noChangeArrowheads="1"/>
          </p:cNvSpPr>
          <p:nvPr/>
        </p:nvSpPr>
        <p:spPr bwMode="auto">
          <a:xfrm>
            <a:off x="1066800" y="5181600"/>
            <a:ext cx="1174750" cy="36671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b="1">
                <a:solidFill>
                  <a:srgbClr val="000000"/>
                </a:solidFill>
                <a:latin typeface="Times" charset="0"/>
              </a:rPr>
              <a:t>1878-1958</a:t>
            </a:r>
            <a:endParaRPr lang="en-US" sz="2400" b="1">
              <a:solidFill>
                <a:srgbClr val="000000"/>
              </a:solidFill>
              <a:latin typeface="Times"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66565" name="Text Box 5"/>
          <p:cNvSpPr txBox="1">
            <a:spLocks noChangeArrowheads="1"/>
          </p:cNvSpPr>
          <p:nvPr/>
        </p:nvSpPr>
        <p:spPr bwMode="auto">
          <a:xfrm>
            <a:off x="609600" y="328394"/>
            <a:ext cx="7742173" cy="646331"/>
          </a:xfrm>
          <a:prstGeom prst="rect">
            <a:avLst/>
          </a:prstGeom>
          <a:noFill/>
          <a:ln w="9525">
            <a:noFill/>
            <a:miter lim="800000"/>
            <a:headEnd/>
            <a:tailEnd/>
          </a:ln>
        </p:spPr>
        <p:txBody>
          <a:bodyPr wrap="none">
            <a:prstTxWarp prst="textNoShape">
              <a:avLst/>
            </a:prstTxWarp>
            <a:spAutoFit/>
          </a:bodyPr>
          <a:lstStyle/>
          <a:p>
            <a:r>
              <a:rPr lang="en-US" sz="3600" b="1" dirty="0">
                <a:latin typeface="Times New Roman"/>
                <a:cs typeface="Times New Roman"/>
              </a:rPr>
              <a:t>Watson as </a:t>
            </a:r>
            <a:r>
              <a:rPr lang="en-US" sz="3600" b="1" dirty="0" err="1">
                <a:latin typeface="Times New Roman"/>
                <a:cs typeface="Times New Roman"/>
              </a:rPr>
              <a:t>Popularizer</a:t>
            </a:r>
            <a:r>
              <a:rPr lang="en-US" sz="3600" b="1" dirty="0">
                <a:latin typeface="Times New Roman"/>
                <a:cs typeface="Times New Roman"/>
              </a:rPr>
              <a:t> of Behaviorism</a:t>
            </a:r>
          </a:p>
        </p:txBody>
      </p:sp>
      <p:pic>
        <p:nvPicPr>
          <p:cNvPr id="7" name="Picture 6" descr="CHILDCAREWATSONIMG.jpg"/>
          <p:cNvPicPr>
            <a:picLocks noChangeAspect="1"/>
          </p:cNvPicPr>
          <p:nvPr/>
        </p:nvPicPr>
        <p:blipFill>
          <a:blip r:embed="rId3"/>
          <a:stretch>
            <a:fillRect/>
          </a:stretch>
        </p:blipFill>
        <p:spPr>
          <a:xfrm>
            <a:off x="1345891" y="1560833"/>
            <a:ext cx="6729453" cy="375458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547534" y="1388533"/>
            <a:ext cx="4966298" cy="4308872"/>
          </a:xfrm>
          <a:prstGeom prst="rect">
            <a:avLst/>
          </a:prstGeom>
          <a:noFill/>
          <a:ln w="9525">
            <a:noFill/>
            <a:miter lim="800000"/>
            <a:headEnd/>
            <a:tailEnd/>
          </a:ln>
        </p:spPr>
        <p:txBody>
          <a:bodyPr wrap="none">
            <a:prstTxWarp prst="textNoShape">
              <a:avLst/>
            </a:prstTxWarp>
            <a:spAutoFit/>
          </a:bodyPr>
          <a:lstStyle/>
          <a:p>
            <a:r>
              <a:rPr lang="en-US" sz="2000" b="1" i="1" dirty="0">
                <a:latin typeface="Times New Roman"/>
                <a:cs typeface="Times New Roman"/>
              </a:rPr>
              <a:t>“…all we have to start with in building </a:t>
            </a:r>
          </a:p>
          <a:p>
            <a:r>
              <a:rPr lang="en-US" sz="2000" b="1" i="1" dirty="0">
                <a:latin typeface="Times New Roman"/>
                <a:cs typeface="Times New Roman"/>
              </a:rPr>
              <a:t>a human being is a lively squirming bit </a:t>
            </a:r>
          </a:p>
          <a:p>
            <a:r>
              <a:rPr lang="en-US" sz="2000" b="1" i="1" dirty="0">
                <a:latin typeface="Times New Roman"/>
                <a:cs typeface="Times New Roman"/>
              </a:rPr>
              <a:t>of flesh, capable of making a few simple </a:t>
            </a:r>
          </a:p>
          <a:p>
            <a:r>
              <a:rPr lang="en-US" sz="2000" b="1" i="1" dirty="0">
                <a:latin typeface="Times New Roman"/>
                <a:cs typeface="Times New Roman"/>
              </a:rPr>
              <a:t>responses such as movements of the hands </a:t>
            </a:r>
          </a:p>
          <a:p>
            <a:r>
              <a:rPr lang="en-US" sz="2000" b="1" i="1" dirty="0">
                <a:latin typeface="Times New Roman"/>
                <a:cs typeface="Times New Roman"/>
              </a:rPr>
              <a:t>and arms and fingers and toes, crying and </a:t>
            </a:r>
          </a:p>
          <a:p>
            <a:r>
              <a:rPr lang="en-US" sz="2000" b="1" i="1" dirty="0">
                <a:latin typeface="Times New Roman"/>
                <a:cs typeface="Times New Roman"/>
              </a:rPr>
              <a:t>smiling, making certain sounds with its </a:t>
            </a:r>
          </a:p>
          <a:p>
            <a:r>
              <a:rPr lang="en-US" sz="2000" b="1" i="1" dirty="0">
                <a:latin typeface="Times New Roman"/>
                <a:cs typeface="Times New Roman"/>
              </a:rPr>
              <a:t>throat. I said there that parents take this </a:t>
            </a:r>
          </a:p>
          <a:p>
            <a:r>
              <a:rPr lang="en-US" sz="2000" b="1" i="1" dirty="0">
                <a:latin typeface="Times New Roman"/>
                <a:cs typeface="Times New Roman"/>
              </a:rPr>
              <a:t>raw material and begin to fashion it in </a:t>
            </a:r>
          </a:p>
          <a:p>
            <a:r>
              <a:rPr lang="en-US" sz="2000" b="1" i="1" dirty="0">
                <a:latin typeface="Times New Roman"/>
                <a:cs typeface="Times New Roman"/>
              </a:rPr>
              <a:t>ways to suit themselves. This means that </a:t>
            </a:r>
          </a:p>
          <a:p>
            <a:r>
              <a:rPr lang="en-US" sz="2000" b="1" i="1" dirty="0">
                <a:latin typeface="Times New Roman"/>
                <a:cs typeface="Times New Roman"/>
              </a:rPr>
              <a:t>parents, whether they know it or not,</a:t>
            </a:r>
          </a:p>
          <a:p>
            <a:r>
              <a:rPr lang="en-US" sz="2000" b="1" i="1" dirty="0">
                <a:latin typeface="Times New Roman"/>
                <a:cs typeface="Times New Roman"/>
              </a:rPr>
              <a:t>start intensive training of the child at birth.”</a:t>
            </a:r>
          </a:p>
          <a:p>
            <a:endParaRPr lang="en-US" b="1" i="1" dirty="0">
              <a:solidFill>
                <a:srgbClr val="000000"/>
              </a:solidFill>
              <a:latin typeface="Times New Roman"/>
              <a:ea typeface="Times" pitchFamily="-108" charset="0"/>
              <a:cs typeface="Times New Roman"/>
            </a:endParaRPr>
          </a:p>
          <a:p>
            <a:r>
              <a:rPr lang="en-US" b="1" dirty="0">
                <a:solidFill>
                  <a:srgbClr val="000000"/>
                </a:solidFill>
                <a:latin typeface="Times New Roman"/>
                <a:ea typeface="Times" pitchFamily="-108" charset="0"/>
                <a:cs typeface="Times New Roman"/>
              </a:rPr>
              <a:t>John B. Watson,</a:t>
            </a:r>
            <a:r>
              <a:rPr lang="en-US" b="1" i="1" dirty="0">
                <a:solidFill>
                  <a:srgbClr val="000000"/>
                </a:solidFill>
                <a:latin typeface="Times New Roman"/>
                <a:ea typeface="Times" pitchFamily="-108" charset="0"/>
                <a:cs typeface="Times New Roman"/>
              </a:rPr>
              <a:t> </a:t>
            </a:r>
            <a:r>
              <a:rPr lang="en-US" b="1" i="1" dirty="0">
                <a:latin typeface="Times New Roman"/>
                <a:cs typeface="Times New Roman"/>
              </a:rPr>
              <a:t>Psychological Care of Infant</a:t>
            </a:r>
          </a:p>
          <a:p>
            <a:r>
              <a:rPr lang="en-US" b="1" i="1" dirty="0">
                <a:latin typeface="Times New Roman"/>
                <a:cs typeface="Times New Roman"/>
              </a:rPr>
              <a:t>                                and Child </a:t>
            </a:r>
            <a:r>
              <a:rPr lang="en-US" b="1" dirty="0">
                <a:latin typeface="Times New Roman"/>
                <a:cs typeface="Times New Roman"/>
              </a:rPr>
              <a:t>(1928)</a:t>
            </a:r>
            <a:endParaRPr lang="en-US" sz="2400" b="1" i="1" dirty="0">
              <a:solidFill>
                <a:srgbClr val="000000"/>
              </a:solidFill>
              <a:latin typeface="Times New Roman"/>
              <a:ea typeface="Times" pitchFamily="-108" charset="0"/>
              <a:cs typeface="Times New Roman"/>
            </a:endParaRPr>
          </a:p>
        </p:txBody>
      </p:sp>
      <p:pic>
        <p:nvPicPr>
          <p:cNvPr id="66563" name="Picture 3"/>
          <p:cNvPicPr>
            <a:picLocks noChangeAspect="1" noChangeArrowheads="1"/>
          </p:cNvPicPr>
          <p:nvPr/>
        </p:nvPicPr>
        <p:blipFill>
          <a:blip r:embed="rId3">
            <a:lum contrast="24000"/>
          </a:blip>
          <a:srcRect/>
          <a:stretch>
            <a:fillRect/>
          </a:stretch>
        </p:blipFill>
        <p:spPr bwMode="auto">
          <a:xfrm>
            <a:off x="609600" y="1828800"/>
            <a:ext cx="2581275" cy="3276600"/>
          </a:xfrm>
          <a:prstGeom prst="rect">
            <a:avLst/>
          </a:prstGeom>
          <a:noFill/>
          <a:ln w="9525">
            <a:noFill/>
            <a:miter lim="800000"/>
            <a:headEnd/>
            <a:tailEnd/>
          </a:ln>
        </p:spPr>
      </p:pic>
      <p:sp>
        <p:nvSpPr>
          <p:cNvPr id="66564" name="Text Box 4"/>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66565" name="Text Box 5"/>
          <p:cNvSpPr txBox="1">
            <a:spLocks noChangeArrowheads="1"/>
          </p:cNvSpPr>
          <p:nvPr/>
        </p:nvSpPr>
        <p:spPr bwMode="auto">
          <a:xfrm>
            <a:off x="609600" y="328394"/>
            <a:ext cx="7742173" cy="646331"/>
          </a:xfrm>
          <a:prstGeom prst="rect">
            <a:avLst/>
          </a:prstGeom>
          <a:noFill/>
          <a:ln w="9525">
            <a:noFill/>
            <a:miter lim="800000"/>
            <a:headEnd/>
            <a:tailEnd/>
          </a:ln>
        </p:spPr>
        <p:txBody>
          <a:bodyPr wrap="none">
            <a:prstTxWarp prst="textNoShape">
              <a:avLst/>
            </a:prstTxWarp>
            <a:spAutoFit/>
          </a:bodyPr>
          <a:lstStyle/>
          <a:p>
            <a:r>
              <a:rPr lang="en-US" sz="3600" b="1" dirty="0">
                <a:latin typeface="Times New Roman"/>
                <a:cs typeface="Times New Roman"/>
              </a:rPr>
              <a:t>Watson as </a:t>
            </a:r>
            <a:r>
              <a:rPr lang="en-US" sz="3600" b="1" dirty="0" err="1">
                <a:latin typeface="Times New Roman"/>
                <a:cs typeface="Times New Roman"/>
              </a:rPr>
              <a:t>Popularizer</a:t>
            </a:r>
            <a:r>
              <a:rPr lang="en-US" sz="3600" b="1" dirty="0">
                <a:latin typeface="Times New Roman"/>
                <a:cs typeface="Times New Roman"/>
              </a:rPr>
              <a:t> of Behaviorism</a:t>
            </a:r>
          </a:p>
        </p:txBody>
      </p:sp>
      <p:sp>
        <p:nvSpPr>
          <p:cNvPr id="66566" name="Text Box 6"/>
          <p:cNvSpPr txBox="1">
            <a:spLocks noChangeArrowheads="1"/>
          </p:cNvSpPr>
          <p:nvPr/>
        </p:nvSpPr>
        <p:spPr bwMode="auto">
          <a:xfrm>
            <a:off x="1066800" y="5181600"/>
            <a:ext cx="1174750" cy="366713"/>
          </a:xfrm>
          <a:prstGeom prst="rect">
            <a:avLst/>
          </a:prstGeom>
          <a:noFill/>
          <a:ln w="9525">
            <a:noFill/>
            <a:miter lim="800000"/>
            <a:headEnd/>
            <a:tailEnd/>
          </a:ln>
        </p:spPr>
        <p:txBody>
          <a:bodyPr wrap="none">
            <a:prstTxWarp prst="textNoShape">
              <a:avLst/>
            </a:prstTxWarp>
            <a:spAutoFit/>
          </a:bodyPr>
          <a:lstStyle/>
          <a:p>
            <a:r>
              <a:rPr lang="en-US" sz="1800" b="1" dirty="0">
                <a:latin typeface="Times New Roman"/>
                <a:cs typeface="Times New Roman"/>
              </a:rPr>
              <a:t>1878-1958</a:t>
            </a:r>
            <a:endParaRPr lang="en-US" sz="2400" b="1" dirty="0">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026"/>
          <p:cNvSpPr txBox="1">
            <a:spLocks noChangeArrowheads="1"/>
          </p:cNvSpPr>
          <p:nvPr/>
        </p:nvSpPr>
        <p:spPr bwMode="auto">
          <a:xfrm>
            <a:off x="3352800" y="1143000"/>
            <a:ext cx="5692775" cy="5448300"/>
          </a:xfrm>
          <a:prstGeom prst="rect">
            <a:avLst/>
          </a:prstGeom>
          <a:noFill/>
          <a:ln w="9525">
            <a:noFill/>
            <a:miter lim="800000"/>
            <a:headEnd/>
            <a:tailEnd/>
          </a:ln>
        </p:spPr>
        <p:txBody>
          <a:bodyPr wrap="none">
            <a:prstTxWarp prst="textNoShape">
              <a:avLst/>
            </a:prstTxWarp>
            <a:spAutoFit/>
          </a:bodyPr>
          <a:lstStyle/>
          <a:p>
            <a:r>
              <a:rPr lang="en-US" sz="2400" b="1" i="1">
                <a:latin typeface="Times New Roman" pitchFamily="-112" charset="0"/>
                <a:ea typeface="Times New Roman" pitchFamily="-112" charset="0"/>
                <a:cs typeface="Times New Roman" pitchFamily="-112" charset="0"/>
              </a:rPr>
              <a:t>“It is especially easy to shape the </a:t>
            </a:r>
          </a:p>
          <a:p>
            <a:r>
              <a:rPr lang="en-US" sz="2400" b="1" i="1">
                <a:latin typeface="Times New Roman" pitchFamily="-112" charset="0"/>
                <a:ea typeface="Times New Roman" pitchFamily="-112" charset="0"/>
                <a:cs typeface="Times New Roman" pitchFamily="-112" charset="0"/>
              </a:rPr>
              <a:t>emotional life at this early age. I might</a:t>
            </a:r>
          </a:p>
          <a:p>
            <a:r>
              <a:rPr lang="en-US" sz="2400" b="1" i="1">
                <a:latin typeface="Times New Roman" pitchFamily="-112" charset="0"/>
                <a:ea typeface="Times New Roman" pitchFamily="-112" charset="0"/>
                <a:cs typeface="Times New Roman" pitchFamily="-112" charset="0"/>
              </a:rPr>
              <a:t> make this simple comparison: The </a:t>
            </a:r>
          </a:p>
          <a:p>
            <a:r>
              <a:rPr lang="en-US" sz="2400" b="1" i="1">
                <a:latin typeface="Times New Roman" pitchFamily="-112" charset="0"/>
                <a:ea typeface="Times New Roman" pitchFamily="-112" charset="0"/>
                <a:cs typeface="Times New Roman" pitchFamily="-112" charset="0"/>
              </a:rPr>
              <a:t>fabricator of metal takes his heated </a:t>
            </a:r>
          </a:p>
          <a:p>
            <a:r>
              <a:rPr lang="en-US" sz="2400" b="1" i="1">
                <a:latin typeface="Times New Roman" pitchFamily="-112" charset="0"/>
                <a:ea typeface="Times New Roman" pitchFamily="-112" charset="0"/>
                <a:cs typeface="Times New Roman" pitchFamily="-112" charset="0"/>
              </a:rPr>
              <a:t>mass, places it upon the anvil and </a:t>
            </a:r>
          </a:p>
          <a:p>
            <a:r>
              <a:rPr lang="en-US" sz="2400" b="1" i="1">
                <a:latin typeface="Times New Roman" pitchFamily="-112" charset="0"/>
                <a:ea typeface="Times New Roman" pitchFamily="-112" charset="0"/>
                <a:cs typeface="Times New Roman" pitchFamily="-112" charset="0"/>
              </a:rPr>
              <a:t>begins to shape it according to patterns</a:t>
            </a:r>
          </a:p>
          <a:p>
            <a:r>
              <a:rPr lang="en-US" sz="2400" b="1" i="1">
                <a:latin typeface="Times New Roman" pitchFamily="-112" charset="0"/>
                <a:ea typeface="Times New Roman" pitchFamily="-112" charset="0"/>
                <a:cs typeface="Times New Roman" pitchFamily="-112" charset="0"/>
              </a:rPr>
              <a:t>of his own. Sometimes he uses a heavy </a:t>
            </a:r>
          </a:p>
          <a:p>
            <a:r>
              <a:rPr lang="en-US" sz="2400" b="1" i="1">
                <a:latin typeface="Times New Roman" pitchFamily="-112" charset="0"/>
                <a:ea typeface="Times New Roman" pitchFamily="-112" charset="0"/>
                <a:cs typeface="Times New Roman" pitchFamily="-112" charset="0"/>
              </a:rPr>
              <a:t>hammer, sometimes a light one; sometimes </a:t>
            </a:r>
          </a:p>
          <a:p>
            <a:r>
              <a:rPr lang="en-US" sz="2400" b="1" i="1">
                <a:latin typeface="Times New Roman" pitchFamily="-112" charset="0"/>
                <a:ea typeface="Times New Roman" pitchFamily="-112" charset="0"/>
                <a:cs typeface="Times New Roman" pitchFamily="-112" charset="0"/>
              </a:rPr>
              <a:t>he strikes the yielding mass a mighty blow, </a:t>
            </a:r>
          </a:p>
          <a:p>
            <a:r>
              <a:rPr lang="en-US" sz="2400" b="1" i="1">
                <a:latin typeface="Times New Roman" pitchFamily="-112" charset="0"/>
                <a:ea typeface="Times New Roman" pitchFamily="-112" charset="0"/>
                <a:cs typeface="Times New Roman" pitchFamily="-112" charset="0"/>
              </a:rPr>
              <a:t>sometimes he gives it just a touch. So </a:t>
            </a:r>
          </a:p>
          <a:p>
            <a:r>
              <a:rPr lang="en-US" sz="2400" b="1" i="1">
                <a:latin typeface="Times New Roman" pitchFamily="-112" charset="0"/>
                <a:ea typeface="Times New Roman" pitchFamily="-112" charset="0"/>
                <a:cs typeface="Times New Roman" pitchFamily="-112" charset="0"/>
              </a:rPr>
              <a:t>inevitably do we begin at birth to shape the </a:t>
            </a:r>
          </a:p>
          <a:p>
            <a:r>
              <a:rPr lang="en-US" sz="2400" b="1" i="1">
                <a:latin typeface="Times New Roman" pitchFamily="-112" charset="0"/>
                <a:ea typeface="Times New Roman" pitchFamily="-112" charset="0"/>
                <a:cs typeface="Times New Roman" pitchFamily="-112" charset="0"/>
              </a:rPr>
              <a:t>emotional life of our children.”</a:t>
            </a:r>
          </a:p>
          <a:p>
            <a:endParaRPr lang="en-US" b="1" i="1">
              <a:solidFill>
                <a:srgbClr val="000000"/>
              </a:solidFill>
              <a:latin typeface="Times New Roman" pitchFamily="-112" charset="0"/>
              <a:ea typeface="Times New Roman" pitchFamily="-112" charset="0"/>
              <a:cs typeface="Times New Roman" pitchFamily="-112" charset="0"/>
            </a:endParaRPr>
          </a:p>
          <a:p>
            <a:r>
              <a:rPr lang="en-US" b="1">
                <a:solidFill>
                  <a:srgbClr val="000000"/>
                </a:solidFill>
                <a:latin typeface="Times New Roman" pitchFamily="-112" charset="0"/>
                <a:ea typeface="Times New Roman" pitchFamily="-112" charset="0"/>
                <a:cs typeface="Times New Roman" pitchFamily="-112" charset="0"/>
              </a:rPr>
              <a:t>John B. Watson,</a:t>
            </a:r>
            <a:r>
              <a:rPr lang="en-US" b="1" i="1">
                <a:solidFill>
                  <a:srgbClr val="000000"/>
                </a:solidFill>
                <a:latin typeface="Times New Roman" pitchFamily="-112" charset="0"/>
                <a:ea typeface="Times New Roman" pitchFamily="-112" charset="0"/>
                <a:cs typeface="Times New Roman" pitchFamily="-112" charset="0"/>
              </a:rPr>
              <a:t> </a:t>
            </a:r>
            <a:r>
              <a:rPr lang="en-US" b="1">
                <a:latin typeface="Times New Roman" pitchFamily="-112" charset="0"/>
                <a:ea typeface="Times New Roman" pitchFamily="-112" charset="0"/>
                <a:cs typeface="Times New Roman" pitchFamily="-112" charset="0"/>
              </a:rPr>
              <a:t>"Psychological Care of Infant</a:t>
            </a:r>
          </a:p>
          <a:p>
            <a:r>
              <a:rPr lang="en-US" b="1">
                <a:latin typeface="Times New Roman" pitchFamily="-112" charset="0"/>
                <a:ea typeface="Times New Roman" pitchFamily="-112" charset="0"/>
                <a:cs typeface="Times New Roman" pitchFamily="-112" charset="0"/>
              </a:rPr>
              <a:t>                                and Child" (1928)</a:t>
            </a:r>
          </a:p>
        </p:txBody>
      </p:sp>
      <p:pic>
        <p:nvPicPr>
          <p:cNvPr id="69635" name="Picture 1027"/>
          <p:cNvPicPr>
            <a:picLocks noChangeAspect="1" noChangeArrowheads="1"/>
          </p:cNvPicPr>
          <p:nvPr/>
        </p:nvPicPr>
        <p:blipFill>
          <a:blip r:embed="rId3">
            <a:lum contrast="24000"/>
          </a:blip>
          <a:srcRect/>
          <a:stretch>
            <a:fillRect/>
          </a:stretch>
        </p:blipFill>
        <p:spPr bwMode="auto">
          <a:xfrm>
            <a:off x="609600" y="1828800"/>
            <a:ext cx="2581275" cy="3276600"/>
          </a:xfrm>
          <a:prstGeom prst="rect">
            <a:avLst/>
          </a:prstGeom>
          <a:noFill/>
          <a:ln w="9525">
            <a:noFill/>
            <a:miter lim="800000"/>
            <a:headEnd/>
            <a:tailEnd/>
          </a:ln>
        </p:spPr>
      </p:pic>
      <p:sp>
        <p:nvSpPr>
          <p:cNvPr id="69636" name="Text Box 1028"/>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69637" name="Text Box 1029"/>
          <p:cNvSpPr txBox="1">
            <a:spLocks noChangeArrowheads="1"/>
          </p:cNvSpPr>
          <p:nvPr/>
        </p:nvSpPr>
        <p:spPr bwMode="auto">
          <a:xfrm>
            <a:off x="1279525" y="379413"/>
            <a:ext cx="6597650" cy="641350"/>
          </a:xfrm>
          <a:prstGeom prst="rect">
            <a:avLst/>
          </a:prstGeom>
          <a:noFill/>
          <a:ln w="9525">
            <a:noFill/>
            <a:miter lim="800000"/>
            <a:headEnd/>
            <a:tailEnd/>
          </a:ln>
        </p:spPr>
        <p:txBody>
          <a:bodyPr wrap="none">
            <a:prstTxWarp prst="textNoShape">
              <a:avLst/>
            </a:prstTxWarp>
            <a:spAutoFit/>
          </a:bodyPr>
          <a:lstStyle/>
          <a:p>
            <a:r>
              <a:rPr lang="en-US" sz="3600" b="1">
                <a:latin typeface="Times New Roman" pitchFamily="-112" charset="0"/>
                <a:ea typeface="Times New Roman" pitchFamily="-112" charset="0"/>
                <a:cs typeface="Times New Roman" pitchFamily="-112" charset="0"/>
              </a:rPr>
              <a:t>“Behaviorism” - John B. Watson</a:t>
            </a:r>
          </a:p>
        </p:txBody>
      </p:sp>
      <p:sp>
        <p:nvSpPr>
          <p:cNvPr id="69638" name="Text Box 1030"/>
          <p:cNvSpPr txBox="1">
            <a:spLocks noChangeArrowheads="1"/>
          </p:cNvSpPr>
          <p:nvPr/>
        </p:nvSpPr>
        <p:spPr bwMode="auto">
          <a:xfrm>
            <a:off x="1066800" y="5181600"/>
            <a:ext cx="1174750" cy="366713"/>
          </a:xfrm>
          <a:prstGeom prst="rect">
            <a:avLst/>
          </a:prstGeom>
          <a:noFill/>
          <a:ln w="9525">
            <a:noFill/>
            <a:miter lim="800000"/>
            <a:headEnd/>
            <a:tailEnd/>
          </a:ln>
        </p:spPr>
        <p:txBody>
          <a:bodyPr wrap="none">
            <a:prstTxWarp prst="textNoShape">
              <a:avLst/>
            </a:prstTxWarp>
            <a:spAutoFit/>
          </a:bodyPr>
          <a:lstStyle/>
          <a:p>
            <a:r>
              <a:rPr lang="en-US" sz="1800" b="1" dirty="0">
                <a:latin typeface="Times New Roman"/>
                <a:cs typeface="Times New Roman"/>
              </a:rPr>
              <a:t>1878-1958</a:t>
            </a:r>
            <a:endParaRPr lang="en-US" sz="2400" b="1" dirty="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838200" y="381000"/>
            <a:ext cx="7499350" cy="173672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5400" b="1" dirty="0">
                <a:solidFill>
                  <a:srgbClr val="FFFFFF"/>
                </a:solidFill>
                <a:latin typeface="Times New Roman" charset="0"/>
              </a:rPr>
              <a:t>“The Apple Doesn’t Fall </a:t>
            </a:r>
          </a:p>
          <a:p>
            <a:pPr algn="ctr" defTabSz="914400" eaLnBrk="0" fontAlgn="base" hangingPunct="0">
              <a:spcBef>
                <a:spcPct val="0"/>
              </a:spcBef>
              <a:spcAft>
                <a:spcPct val="0"/>
              </a:spcAft>
            </a:pPr>
            <a:r>
              <a:rPr lang="en-US" sz="5400" b="1" dirty="0">
                <a:solidFill>
                  <a:srgbClr val="FFFFFF"/>
                </a:solidFill>
                <a:latin typeface="Times New Roman" charset="0"/>
              </a:rPr>
              <a:t>Far From the Tree”</a:t>
            </a:r>
          </a:p>
        </p:txBody>
      </p:sp>
      <p:pic>
        <p:nvPicPr>
          <p:cNvPr id="140291" name="Picture 4" descr="apple_tree_ed"/>
          <p:cNvPicPr>
            <a:picLocks noChangeAspect="1" noChangeArrowheads="1"/>
          </p:cNvPicPr>
          <p:nvPr/>
        </p:nvPicPr>
        <p:blipFill>
          <a:blip r:embed="rId3">
            <a:lum bright="-4000" contrast="16000"/>
          </a:blip>
          <a:srcRect/>
          <a:stretch>
            <a:fillRect/>
          </a:stretch>
        </p:blipFill>
        <p:spPr bwMode="auto">
          <a:xfrm>
            <a:off x="2625650" y="2487246"/>
            <a:ext cx="3873130" cy="3473818"/>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3">
            <a:lum contrast="24000"/>
          </a:blip>
          <a:srcRect/>
          <a:stretch>
            <a:fillRect/>
          </a:stretch>
        </p:blipFill>
        <p:spPr bwMode="auto">
          <a:xfrm>
            <a:off x="609600" y="1828800"/>
            <a:ext cx="2581275" cy="3276600"/>
          </a:xfrm>
          <a:prstGeom prst="rect">
            <a:avLst/>
          </a:prstGeom>
          <a:noFill/>
          <a:ln w="9525">
            <a:noFill/>
            <a:miter lim="800000"/>
            <a:headEnd/>
            <a:tailEnd/>
          </a:ln>
        </p:spPr>
      </p:pic>
      <p:sp>
        <p:nvSpPr>
          <p:cNvPr id="66564" name="Text Box 4"/>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66565" name="Text Box 5"/>
          <p:cNvSpPr txBox="1">
            <a:spLocks noChangeArrowheads="1"/>
          </p:cNvSpPr>
          <p:nvPr/>
        </p:nvSpPr>
        <p:spPr bwMode="auto">
          <a:xfrm>
            <a:off x="609600" y="328394"/>
            <a:ext cx="7742173" cy="646331"/>
          </a:xfrm>
          <a:prstGeom prst="rect">
            <a:avLst/>
          </a:prstGeom>
          <a:noFill/>
          <a:ln w="9525">
            <a:noFill/>
            <a:miter lim="800000"/>
            <a:headEnd/>
            <a:tailEnd/>
          </a:ln>
        </p:spPr>
        <p:txBody>
          <a:bodyPr wrap="none">
            <a:prstTxWarp prst="textNoShape">
              <a:avLst/>
            </a:prstTxWarp>
            <a:spAutoFit/>
          </a:bodyPr>
          <a:lstStyle/>
          <a:p>
            <a:r>
              <a:rPr lang="en-US" sz="3600" b="1" dirty="0">
                <a:latin typeface="Times New Roman"/>
                <a:cs typeface="Times New Roman"/>
              </a:rPr>
              <a:t>Watson as </a:t>
            </a:r>
            <a:r>
              <a:rPr lang="en-US" sz="3600" b="1" dirty="0" err="1">
                <a:latin typeface="Times New Roman"/>
                <a:cs typeface="Times New Roman"/>
              </a:rPr>
              <a:t>Popularizer</a:t>
            </a:r>
            <a:r>
              <a:rPr lang="en-US" sz="3600" b="1" dirty="0">
                <a:latin typeface="Times New Roman"/>
                <a:cs typeface="Times New Roman"/>
              </a:rPr>
              <a:t> of Behaviorism</a:t>
            </a:r>
          </a:p>
        </p:txBody>
      </p:sp>
      <p:sp>
        <p:nvSpPr>
          <p:cNvPr id="66566" name="Text Box 6"/>
          <p:cNvSpPr txBox="1">
            <a:spLocks noChangeArrowheads="1"/>
          </p:cNvSpPr>
          <p:nvPr/>
        </p:nvSpPr>
        <p:spPr bwMode="auto">
          <a:xfrm>
            <a:off x="1066800" y="5181600"/>
            <a:ext cx="1174750" cy="366713"/>
          </a:xfrm>
          <a:prstGeom prst="rect">
            <a:avLst/>
          </a:prstGeom>
          <a:noFill/>
          <a:ln w="9525">
            <a:noFill/>
            <a:miter lim="800000"/>
            <a:headEnd/>
            <a:tailEnd/>
          </a:ln>
        </p:spPr>
        <p:txBody>
          <a:bodyPr wrap="none">
            <a:prstTxWarp prst="textNoShape">
              <a:avLst/>
            </a:prstTxWarp>
            <a:spAutoFit/>
          </a:bodyPr>
          <a:lstStyle/>
          <a:p>
            <a:r>
              <a:rPr lang="en-US" sz="1800" b="1" dirty="0">
                <a:latin typeface="Times New Roman"/>
                <a:cs typeface="Times New Roman"/>
              </a:rPr>
              <a:t>1878-1958</a:t>
            </a:r>
            <a:endParaRPr lang="en-US" sz="2400" b="1" dirty="0">
              <a:latin typeface="Times New Roman"/>
              <a:cs typeface="Times New Roman"/>
            </a:endParaRPr>
          </a:p>
        </p:txBody>
      </p:sp>
      <p:sp>
        <p:nvSpPr>
          <p:cNvPr id="2" name="TextBox 1"/>
          <p:cNvSpPr txBox="1"/>
          <p:nvPr/>
        </p:nvSpPr>
        <p:spPr>
          <a:xfrm>
            <a:off x="5491763" y="3989953"/>
            <a:ext cx="184666" cy="369332"/>
          </a:xfrm>
          <a:prstGeom prst="rect">
            <a:avLst/>
          </a:prstGeom>
          <a:noFill/>
        </p:spPr>
        <p:txBody>
          <a:bodyPr wrap="none" rtlCol="0">
            <a:spAutoFit/>
          </a:bodyPr>
          <a:lstStyle/>
          <a:p>
            <a:endParaRPr lang="en-US" dirty="0"/>
          </a:p>
        </p:txBody>
      </p:sp>
      <p:sp>
        <p:nvSpPr>
          <p:cNvPr id="3" name="TextBox 2"/>
          <p:cNvSpPr txBox="1"/>
          <p:nvPr/>
        </p:nvSpPr>
        <p:spPr>
          <a:xfrm>
            <a:off x="386140" y="729346"/>
            <a:ext cx="184666" cy="369332"/>
          </a:xfrm>
          <a:prstGeom prst="rect">
            <a:avLst/>
          </a:prstGeom>
          <a:noFill/>
        </p:spPr>
        <p:txBody>
          <a:bodyPr wrap="none" rtlCol="0">
            <a:spAutoFit/>
          </a:bodyPr>
          <a:lstStyle/>
          <a:p>
            <a:endParaRPr lang="en-US" dirty="0"/>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109" y="1279415"/>
            <a:ext cx="4201968" cy="5233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02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412067" y="1532467"/>
            <a:ext cx="5523533" cy="4985980"/>
          </a:xfrm>
          <a:prstGeom prst="rect">
            <a:avLst/>
          </a:prstGeom>
          <a:noFill/>
          <a:ln w="9525">
            <a:noFill/>
            <a:miter lim="800000"/>
            <a:headEnd/>
            <a:tailEnd/>
          </a:ln>
        </p:spPr>
        <p:txBody>
          <a:bodyPr wrap="none">
            <a:prstTxWarp prst="textNoShape">
              <a:avLst/>
            </a:prstTxWarp>
            <a:spAutoFit/>
          </a:bodyPr>
          <a:lstStyle/>
          <a:p>
            <a:r>
              <a:rPr lang="en-US" sz="2000" b="1" dirty="0">
                <a:latin typeface="Times New Roman"/>
                <a:cs typeface="Times New Roman"/>
              </a:rPr>
              <a:t>“Wives haven’t enough to do today.  Scientific </a:t>
            </a:r>
          </a:p>
          <a:p>
            <a:r>
              <a:rPr lang="en-US" sz="2000" b="1" dirty="0">
                <a:latin typeface="Times New Roman"/>
                <a:cs typeface="Times New Roman"/>
              </a:rPr>
              <a:t>mass production has made their tasks so easy </a:t>
            </a:r>
          </a:p>
          <a:p>
            <a:r>
              <a:rPr lang="en-US" sz="2000" b="1" dirty="0">
                <a:latin typeface="Times New Roman"/>
                <a:cs typeface="Times New Roman"/>
              </a:rPr>
              <a:t>that they are over-burdened with time.”      </a:t>
            </a:r>
          </a:p>
          <a:p>
            <a:endParaRPr lang="en-US" sz="2000" b="1" dirty="0">
              <a:latin typeface="Times New Roman"/>
              <a:cs typeface="Times New Roman"/>
            </a:endParaRPr>
          </a:p>
          <a:p>
            <a:r>
              <a:rPr lang="en-US" sz="2000" b="1" dirty="0">
                <a:latin typeface="Times New Roman"/>
                <a:cs typeface="Times New Roman"/>
              </a:rPr>
              <a:t>“They utilize this time in destroying the </a:t>
            </a:r>
          </a:p>
          <a:p>
            <a:r>
              <a:rPr lang="en-US" sz="2000" b="1" dirty="0">
                <a:latin typeface="Times New Roman"/>
                <a:cs typeface="Times New Roman"/>
              </a:rPr>
              <a:t>happiness of their children.”</a:t>
            </a:r>
          </a:p>
          <a:p>
            <a:endParaRPr lang="en-US" sz="2000" b="1" dirty="0">
              <a:latin typeface="Times New Roman"/>
              <a:cs typeface="Times New Roman"/>
            </a:endParaRPr>
          </a:p>
          <a:p>
            <a:r>
              <a:rPr lang="en-US" sz="2000" b="1" dirty="0">
                <a:latin typeface="Times New Roman"/>
                <a:cs typeface="Times New Roman"/>
              </a:rPr>
              <a:t>“Never hug and kiss them, never let them sit </a:t>
            </a:r>
          </a:p>
          <a:p>
            <a:r>
              <a:rPr lang="en-US" sz="2000" b="1" dirty="0">
                <a:latin typeface="Times New Roman"/>
                <a:cs typeface="Times New Roman"/>
              </a:rPr>
              <a:t>on your lap.  If you must, kiss them once on </a:t>
            </a:r>
          </a:p>
          <a:p>
            <a:r>
              <a:rPr lang="en-US" sz="2000" b="1" dirty="0">
                <a:latin typeface="Times New Roman"/>
                <a:cs typeface="Times New Roman"/>
              </a:rPr>
              <a:t>the forehead when they say good night.  Shake </a:t>
            </a:r>
          </a:p>
          <a:p>
            <a:r>
              <a:rPr lang="en-US" sz="2000" b="1" dirty="0">
                <a:latin typeface="Times New Roman"/>
                <a:cs typeface="Times New Roman"/>
              </a:rPr>
              <a:t>hands with them in the morning…”</a:t>
            </a:r>
          </a:p>
          <a:p>
            <a:endParaRPr lang="en-US" sz="2000" b="1" dirty="0">
              <a:latin typeface="Times New Roman"/>
              <a:cs typeface="Times New Roman"/>
            </a:endParaRPr>
          </a:p>
          <a:p>
            <a:r>
              <a:rPr lang="en-US" sz="2000" b="1" dirty="0">
                <a:latin typeface="Times New Roman"/>
                <a:cs typeface="Times New Roman"/>
              </a:rPr>
              <a:t>He dedicated his widely read </a:t>
            </a:r>
            <a:r>
              <a:rPr lang="en-US" sz="2000" b="1" i="1" dirty="0">
                <a:latin typeface="Times New Roman"/>
                <a:cs typeface="Times New Roman"/>
              </a:rPr>
              <a:t>Psychological Care </a:t>
            </a:r>
          </a:p>
          <a:p>
            <a:r>
              <a:rPr lang="en-US" sz="2000" b="1" i="1" dirty="0">
                <a:latin typeface="Times New Roman"/>
                <a:cs typeface="Times New Roman"/>
              </a:rPr>
              <a:t>of the Infant and Child </a:t>
            </a:r>
            <a:r>
              <a:rPr lang="en-US" sz="2000" b="1" dirty="0">
                <a:latin typeface="Times New Roman"/>
                <a:cs typeface="Times New Roman"/>
              </a:rPr>
              <a:t>to the “first mother who </a:t>
            </a:r>
          </a:p>
          <a:p>
            <a:r>
              <a:rPr lang="en-US" sz="2000" b="1" dirty="0">
                <a:latin typeface="Times New Roman"/>
                <a:cs typeface="Times New Roman"/>
              </a:rPr>
              <a:t>brings up a happy child.”  </a:t>
            </a:r>
          </a:p>
          <a:p>
            <a:endParaRPr lang="en-US" b="1" dirty="0">
              <a:latin typeface="Times New Roman"/>
              <a:cs typeface="Times New Roman"/>
            </a:endParaRPr>
          </a:p>
        </p:txBody>
      </p:sp>
      <p:pic>
        <p:nvPicPr>
          <p:cNvPr id="66563" name="Picture 3"/>
          <p:cNvPicPr>
            <a:picLocks noChangeAspect="1" noChangeArrowheads="1"/>
          </p:cNvPicPr>
          <p:nvPr/>
        </p:nvPicPr>
        <p:blipFill>
          <a:blip r:embed="rId3">
            <a:lum contrast="24000"/>
          </a:blip>
          <a:srcRect/>
          <a:stretch>
            <a:fillRect/>
          </a:stretch>
        </p:blipFill>
        <p:spPr bwMode="auto">
          <a:xfrm>
            <a:off x="609600" y="1828800"/>
            <a:ext cx="2581275" cy="3276600"/>
          </a:xfrm>
          <a:prstGeom prst="rect">
            <a:avLst/>
          </a:prstGeom>
          <a:noFill/>
          <a:ln w="9525">
            <a:noFill/>
            <a:miter lim="800000"/>
            <a:headEnd/>
            <a:tailEnd/>
          </a:ln>
        </p:spPr>
      </p:pic>
      <p:sp>
        <p:nvSpPr>
          <p:cNvPr id="66564" name="Text Box 4"/>
          <p:cNvSpPr txBox="1">
            <a:spLocks noChangeArrowheads="1"/>
          </p:cNvSpPr>
          <p:nvPr/>
        </p:nvSpPr>
        <p:spPr bwMode="auto">
          <a:xfrm>
            <a:off x="2117725" y="5175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66565" name="Text Box 5"/>
          <p:cNvSpPr txBox="1">
            <a:spLocks noChangeArrowheads="1"/>
          </p:cNvSpPr>
          <p:nvPr/>
        </p:nvSpPr>
        <p:spPr bwMode="auto">
          <a:xfrm>
            <a:off x="609600" y="328394"/>
            <a:ext cx="7742173" cy="646331"/>
          </a:xfrm>
          <a:prstGeom prst="rect">
            <a:avLst/>
          </a:prstGeom>
          <a:noFill/>
          <a:ln w="9525">
            <a:noFill/>
            <a:miter lim="800000"/>
            <a:headEnd/>
            <a:tailEnd/>
          </a:ln>
        </p:spPr>
        <p:txBody>
          <a:bodyPr wrap="none">
            <a:prstTxWarp prst="textNoShape">
              <a:avLst/>
            </a:prstTxWarp>
            <a:spAutoFit/>
          </a:bodyPr>
          <a:lstStyle/>
          <a:p>
            <a:r>
              <a:rPr lang="en-US" sz="3600" b="1" dirty="0">
                <a:latin typeface="Times New Roman"/>
                <a:cs typeface="Times New Roman"/>
              </a:rPr>
              <a:t>Watson as </a:t>
            </a:r>
            <a:r>
              <a:rPr lang="en-US" sz="3600" b="1" dirty="0" err="1">
                <a:latin typeface="Times New Roman"/>
                <a:cs typeface="Times New Roman"/>
              </a:rPr>
              <a:t>Popularizer</a:t>
            </a:r>
            <a:r>
              <a:rPr lang="en-US" sz="3600" b="1" dirty="0">
                <a:latin typeface="Times New Roman"/>
                <a:cs typeface="Times New Roman"/>
              </a:rPr>
              <a:t> of Behaviorism</a:t>
            </a:r>
          </a:p>
        </p:txBody>
      </p:sp>
      <p:sp>
        <p:nvSpPr>
          <p:cNvPr id="66566" name="Text Box 6"/>
          <p:cNvSpPr txBox="1">
            <a:spLocks noChangeArrowheads="1"/>
          </p:cNvSpPr>
          <p:nvPr/>
        </p:nvSpPr>
        <p:spPr bwMode="auto">
          <a:xfrm>
            <a:off x="1066800" y="5181600"/>
            <a:ext cx="1174750" cy="366713"/>
          </a:xfrm>
          <a:prstGeom prst="rect">
            <a:avLst/>
          </a:prstGeom>
          <a:noFill/>
          <a:ln w="9525">
            <a:noFill/>
            <a:miter lim="800000"/>
            <a:headEnd/>
            <a:tailEnd/>
          </a:ln>
        </p:spPr>
        <p:txBody>
          <a:bodyPr wrap="none">
            <a:prstTxWarp prst="textNoShape">
              <a:avLst/>
            </a:prstTxWarp>
            <a:spAutoFit/>
          </a:bodyPr>
          <a:lstStyle/>
          <a:p>
            <a:r>
              <a:rPr lang="en-US" sz="1800" b="1" dirty="0">
                <a:latin typeface="Times New Roman"/>
                <a:cs typeface="Times New Roman"/>
              </a:rPr>
              <a:t>1878-1958</a:t>
            </a:r>
            <a:endParaRPr lang="en-US" sz="2400" b="1" dirty="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srcRect/>
          <a:stretch>
            <a:fillRect/>
          </a:stretch>
        </p:blipFill>
        <p:spPr bwMode="auto">
          <a:xfrm>
            <a:off x="3657600" y="3962400"/>
            <a:ext cx="1981200" cy="1581150"/>
          </a:xfrm>
          <a:prstGeom prst="rect">
            <a:avLst/>
          </a:prstGeom>
          <a:noFill/>
          <a:ln w="9525">
            <a:noFill/>
            <a:miter lim="800000"/>
            <a:headEnd/>
            <a:tailEnd/>
          </a:ln>
        </p:spPr>
      </p:pic>
      <p:sp>
        <p:nvSpPr>
          <p:cNvPr id="283653" name="Text Box 5"/>
          <p:cNvSpPr txBox="1">
            <a:spLocks noChangeArrowheads="1"/>
          </p:cNvSpPr>
          <p:nvPr/>
        </p:nvSpPr>
        <p:spPr bwMode="auto">
          <a:xfrm>
            <a:off x="1905000" y="381000"/>
            <a:ext cx="5467350"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600" b="1">
                <a:solidFill>
                  <a:srgbClr val="000000"/>
                </a:solidFill>
                <a:latin typeface="Times" charset="0"/>
              </a:rPr>
              <a:t>“Black - Boxing the Brain”</a:t>
            </a:r>
            <a:endParaRPr lang="en-US" sz="2400">
              <a:solidFill>
                <a:srgbClr val="000000"/>
              </a:solidFill>
              <a:latin typeface="Times" charset="0"/>
            </a:endParaRPr>
          </a:p>
        </p:txBody>
      </p:sp>
      <p:sp>
        <p:nvSpPr>
          <p:cNvPr id="283654" name="Text Box 6"/>
          <p:cNvSpPr txBox="1">
            <a:spLocks noChangeArrowheads="1"/>
          </p:cNvSpPr>
          <p:nvPr/>
        </p:nvSpPr>
        <p:spPr bwMode="auto">
          <a:xfrm>
            <a:off x="1371600" y="1600200"/>
            <a:ext cx="179408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STIMULUS</a:t>
            </a:r>
          </a:p>
        </p:txBody>
      </p:sp>
      <p:sp>
        <p:nvSpPr>
          <p:cNvPr id="283655" name="Text Box 7"/>
          <p:cNvSpPr txBox="1">
            <a:spLocks noChangeArrowheads="1"/>
          </p:cNvSpPr>
          <p:nvPr/>
        </p:nvSpPr>
        <p:spPr bwMode="auto">
          <a:xfrm>
            <a:off x="6461125" y="1584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83656" name="Line 8"/>
          <p:cNvSpPr>
            <a:spLocks noChangeShapeType="1"/>
          </p:cNvSpPr>
          <p:nvPr/>
        </p:nvSpPr>
        <p:spPr bwMode="auto">
          <a:xfrm>
            <a:off x="1295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3657" name="Line 9"/>
          <p:cNvSpPr>
            <a:spLocks noChangeShapeType="1"/>
          </p:cNvSpPr>
          <p:nvPr/>
        </p:nvSpPr>
        <p:spPr bwMode="auto">
          <a:xfrm>
            <a:off x="6248400" y="2209800"/>
            <a:ext cx="1752600" cy="0"/>
          </a:xfrm>
          <a:prstGeom prst="line">
            <a:avLst/>
          </a:prstGeom>
          <a:noFill/>
          <a:ln w="3810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4" name="Rectangle 10"/>
          <p:cNvSpPr>
            <a:spLocks noChangeArrowheads="1"/>
          </p:cNvSpPr>
          <p:nvPr/>
        </p:nvSpPr>
        <p:spPr bwMode="auto">
          <a:xfrm>
            <a:off x="3611682" y="3886199"/>
            <a:ext cx="2027118" cy="1736725"/>
          </a:xfrm>
          <a:prstGeom prst="rect">
            <a:avLst/>
          </a:prstGeom>
          <a:noFill/>
          <a:ln w="76200">
            <a:solidFill>
              <a:schemeClr val="tx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15" name="Text Box 11"/>
          <p:cNvSpPr txBox="1">
            <a:spLocks noChangeArrowheads="1"/>
          </p:cNvSpPr>
          <p:nvPr/>
        </p:nvSpPr>
        <p:spPr bwMode="auto">
          <a:xfrm>
            <a:off x="1050925" y="3870325"/>
            <a:ext cx="1810111"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RESPONSE</a:t>
            </a:r>
          </a:p>
        </p:txBody>
      </p:sp>
      <p:sp>
        <p:nvSpPr>
          <p:cNvPr id="200716" name="Text Box 12"/>
          <p:cNvSpPr txBox="1">
            <a:spLocks noChangeArrowheads="1"/>
          </p:cNvSpPr>
          <p:nvPr/>
        </p:nvSpPr>
        <p:spPr bwMode="auto">
          <a:xfrm>
            <a:off x="5943600" y="3886200"/>
            <a:ext cx="2255746"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Times" charset="0"/>
              </a:rPr>
              <a:t>      STIMULUS</a:t>
            </a:r>
          </a:p>
        </p:txBody>
      </p:sp>
      <p:sp>
        <p:nvSpPr>
          <p:cNvPr id="200717" name="Text Box 13"/>
          <p:cNvSpPr txBox="1">
            <a:spLocks noChangeArrowheads="1"/>
          </p:cNvSpPr>
          <p:nvPr/>
        </p:nvSpPr>
        <p:spPr bwMode="auto">
          <a:xfrm>
            <a:off x="669925" y="4929188"/>
            <a:ext cx="1107996" cy="36933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000000"/>
                </a:solidFill>
                <a:latin typeface="Times" charset="0"/>
              </a:rPr>
              <a:t>	</a:t>
            </a:r>
          </a:p>
        </p:txBody>
      </p:sp>
      <p:sp>
        <p:nvSpPr>
          <p:cNvPr id="200718" name="Line 14"/>
          <p:cNvSpPr>
            <a:spLocks noChangeShapeType="1"/>
          </p:cNvSpPr>
          <p:nvPr/>
        </p:nvSpPr>
        <p:spPr bwMode="auto">
          <a:xfrm flipH="1">
            <a:off x="5867400" y="4481293"/>
            <a:ext cx="7620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dirty="0">
              <a:solidFill>
                <a:srgbClr val="000000"/>
              </a:solidFill>
            </a:endParaRPr>
          </a:p>
        </p:txBody>
      </p:sp>
      <p:sp>
        <p:nvSpPr>
          <p:cNvPr id="200719" name="Line 15"/>
          <p:cNvSpPr>
            <a:spLocks noChangeShapeType="1"/>
          </p:cNvSpPr>
          <p:nvPr/>
        </p:nvSpPr>
        <p:spPr bwMode="auto">
          <a:xfrm>
            <a:off x="7380046" y="4481293"/>
            <a:ext cx="533400" cy="6858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0" name="Line 16"/>
          <p:cNvSpPr>
            <a:spLocks noChangeShapeType="1"/>
          </p:cNvSpPr>
          <p:nvPr/>
        </p:nvSpPr>
        <p:spPr bwMode="auto">
          <a:xfrm>
            <a:off x="2514600" y="4572000"/>
            <a:ext cx="9906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00721" name="Line 17"/>
          <p:cNvSpPr>
            <a:spLocks noChangeShapeType="1"/>
          </p:cNvSpPr>
          <p:nvPr/>
        </p:nvSpPr>
        <p:spPr bwMode="auto">
          <a:xfrm>
            <a:off x="5791200" y="4648200"/>
            <a:ext cx="1981200" cy="0"/>
          </a:xfrm>
          <a:prstGeom prst="line">
            <a:avLst/>
          </a:prstGeom>
          <a:noFill/>
          <a:ln w="57150">
            <a:solidFill>
              <a:schemeClr val="tx1"/>
            </a:solidFill>
            <a:round/>
            <a:headEnd/>
            <a:tailEnd type="stealth" w="med" len="me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3" name="TextBox 2">
            <a:extLst>
              <a:ext uri="{FF2B5EF4-FFF2-40B4-BE49-F238E27FC236}">
                <a16:creationId xmlns:a16="http://schemas.microsoft.com/office/drawing/2014/main" id="{244FB8E5-F23A-8842-A6F5-9A76A76FBB6A}"/>
              </a:ext>
            </a:extLst>
          </p:cNvPr>
          <p:cNvSpPr txBox="1"/>
          <p:nvPr/>
        </p:nvSpPr>
        <p:spPr>
          <a:xfrm>
            <a:off x="5791200" y="5124988"/>
            <a:ext cx="2503686" cy="584775"/>
          </a:xfrm>
          <a:prstGeom prst="rect">
            <a:avLst/>
          </a:prstGeom>
          <a:noFill/>
        </p:spPr>
        <p:txBody>
          <a:bodyPr wrap="square" rtlCol="0">
            <a:spAutoFit/>
          </a:bodyPr>
          <a:lstStyle/>
          <a:p>
            <a:r>
              <a:rPr lang="en-US" sz="1600" b="1" dirty="0">
                <a:solidFill>
                  <a:srgbClr val="000000"/>
                </a:solidFill>
                <a:latin typeface="Times" charset="0"/>
              </a:rPr>
              <a:t>        Reinforcement or </a:t>
            </a:r>
          </a:p>
          <a:p>
            <a:r>
              <a:rPr lang="en-US" sz="1600" b="1" dirty="0">
                <a:solidFill>
                  <a:srgbClr val="000000"/>
                </a:solidFill>
                <a:latin typeface="Times" charset="0"/>
              </a:rPr>
              <a:t>        Punishment</a:t>
            </a:r>
            <a:endParaRPr lang="en-US" sz="1600" dirty="0"/>
          </a:p>
        </p:txBody>
      </p:sp>
      <p:pic>
        <p:nvPicPr>
          <p:cNvPr id="21" name="Picture 2">
            <a:extLst>
              <a:ext uri="{FF2B5EF4-FFF2-40B4-BE49-F238E27FC236}">
                <a16:creationId xmlns:a16="http://schemas.microsoft.com/office/drawing/2014/main" id="{7690118C-7B96-0041-BDF7-9F2EFACBF721}"/>
              </a:ext>
            </a:extLst>
          </p:cNvPr>
          <p:cNvPicPr>
            <a:picLocks noChangeAspect="1" noChangeArrowheads="1"/>
          </p:cNvPicPr>
          <p:nvPr/>
        </p:nvPicPr>
        <p:blipFill>
          <a:blip r:embed="rId3"/>
          <a:srcRect/>
          <a:stretch>
            <a:fillRect/>
          </a:stretch>
        </p:blipFill>
        <p:spPr bwMode="auto">
          <a:xfrm>
            <a:off x="3657600" y="1584325"/>
            <a:ext cx="1930439" cy="1540639"/>
          </a:xfrm>
          <a:prstGeom prst="rect">
            <a:avLst/>
          </a:prstGeom>
          <a:noFill/>
          <a:ln w="76200">
            <a:solidFill>
              <a:schemeClr val="tx1"/>
            </a:solidFill>
            <a:miter lim="800000"/>
            <a:headEnd/>
            <a:tailEnd/>
          </a:ln>
        </p:spPr>
      </p:pic>
      <p:sp>
        <p:nvSpPr>
          <p:cNvPr id="6" name="TextBox 5">
            <a:extLst>
              <a:ext uri="{FF2B5EF4-FFF2-40B4-BE49-F238E27FC236}">
                <a16:creationId xmlns:a16="http://schemas.microsoft.com/office/drawing/2014/main" id="{F6DB0C38-15E7-AF42-8BB5-DB95C57AF56E}"/>
              </a:ext>
            </a:extLst>
          </p:cNvPr>
          <p:cNvSpPr txBox="1"/>
          <p:nvPr/>
        </p:nvSpPr>
        <p:spPr>
          <a:xfrm>
            <a:off x="3264061" y="3258392"/>
            <a:ext cx="2984340" cy="338554"/>
          </a:xfrm>
          <a:prstGeom prst="rect">
            <a:avLst/>
          </a:prstGeom>
          <a:noFill/>
        </p:spPr>
        <p:txBody>
          <a:bodyPr wrap="square" rtlCol="0">
            <a:spAutoFit/>
          </a:bodyPr>
          <a:lstStyle/>
          <a:p>
            <a:r>
              <a:rPr lang="en-US" sz="1600" b="1" dirty="0">
                <a:latin typeface="Times" pitchFamily="2" charset="0"/>
              </a:rPr>
              <a:t>CLASSICAL CONDITIONING</a:t>
            </a:r>
          </a:p>
        </p:txBody>
      </p:sp>
      <p:sp>
        <p:nvSpPr>
          <p:cNvPr id="7" name="TextBox 6">
            <a:extLst>
              <a:ext uri="{FF2B5EF4-FFF2-40B4-BE49-F238E27FC236}">
                <a16:creationId xmlns:a16="http://schemas.microsoft.com/office/drawing/2014/main" id="{B1DEB05F-6E3E-0645-960F-E846B4A92820}"/>
              </a:ext>
            </a:extLst>
          </p:cNvPr>
          <p:cNvSpPr txBox="1"/>
          <p:nvPr/>
        </p:nvSpPr>
        <p:spPr>
          <a:xfrm>
            <a:off x="2861036" y="5749382"/>
            <a:ext cx="3600089" cy="338554"/>
          </a:xfrm>
          <a:prstGeom prst="rect">
            <a:avLst/>
          </a:prstGeom>
          <a:noFill/>
        </p:spPr>
        <p:txBody>
          <a:bodyPr wrap="square" rtlCol="0">
            <a:spAutoFit/>
          </a:bodyPr>
          <a:lstStyle/>
          <a:p>
            <a:r>
              <a:rPr lang="en-US" sz="1600" b="1" dirty="0">
                <a:latin typeface="Times" pitchFamily="2" charset="0"/>
              </a:rPr>
              <a:t>INSTRUMENTAL CONDITIONING</a:t>
            </a:r>
          </a:p>
        </p:txBody>
      </p:sp>
    </p:spTree>
    <p:extLst>
      <p:ext uri="{BB962C8B-B14F-4D97-AF65-F5344CB8AC3E}">
        <p14:creationId xmlns:p14="http://schemas.microsoft.com/office/powerpoint/2010/main" val="206250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fade">
                                      <p:cBhvr>
                                        <p:cTn id="7" dur="500"/>
                                        <p:tgtEl>
                                          <p:spTgt spid="2007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0714"/>
                                        </p:tgtEl>
                                        <p:attrNameLst>
                                          <p:attrName>style.visibility</p:attrName>
                                        </p:attrNameLst>
                                      </p:cBhvr>
                                      <p:to>
                                        <p:strVal val="visible"/>
                                      </p:to>
                                    </p:set>
                                    <p:animEffect transition="in" filter="fade">
                                      <p:cBhvr>
                                        <p:cTn id="11" dur="3000"/>
                                        <p:tgtEl>
                                          <p:spTgt spid="2007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007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499"/>
                                          </p:stCondLst>
                                        </p:cTn>
                                        <p:tgtEl>
                                          <p:spTgt spid="2007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007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007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2007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007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2007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animBg="1"/>
      <p:bldP spid="200715" grpId="0" autoUpdateAnimBg="0"/>
      <p:bldP spid="200716" grpId="0" autoUpdateAnimBg="0"/>
      <p:bldP spid="200717" grpId="0" autoUpdateAnimBg="0"/>
      <p:bldP spid="200718" grpId="0" animBg="1"/>
      <p:bldP spid="200719" grpId="0" animBg="1"/>
      <p:bldP spid="200720" grpId="0" animBg="1"/>
      <p:bldP spid="2007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219200" y="381000"/>
            <a:ext cx="7273925" cy="1754326"/>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b="1" dirty="0">
                <a:solidFill>
                  <a:srgbClr val="000000"/>
                </a:solidFill>
                <a:latin typeface="Times" charset="0"/>
              </a:rPr>
              <a:t>“LEARNING”</a:t>
            </a:r>
          </a:p>
          <a:p>
            <a:pPr algn="ctr" defTabSz="914400" eaLnBrk="0" fontAlgn="base" hangingPunct="0">
              <a:spcBef>
                <a:spcPct val="0"/>
              </a:spcBef>
              <a:spcAft>
                <a:spcPct val="0"/>
              </a:spcAft>
            </a:pPr>
            <a:r>
              <a:rPr lang="en-US" sz="3600" b="1" dirty="0">
                <a:solidFill>
                  <a:srgbClr val="000000"/>
                </a:solidFill>
                <a:latin typeface="Times" charset="0"/>
              </a:rPr>
              <a:t>INSTRUMENTAL/OPERANT</a:t>
            </a:r>
          </a:p>
          <a:p>
            <a:pPr algn="ctr" defTabSz="914400" eaLnBrk="0" fontAlgn="base" hangingPunct="0">
              <a:spcBef>
                <a:spcPct val="0"/>
              </a:spcBef>
              <a:spcAft>
                <a:spcPct val="0"/>
              </a:spcAft>
            </a:pPr>
            <a:r>
              <a:rPr lang="en-US" sz="3600" b="1" dirty="0">
                <a:solidFill>
                  <a:srgbClr val="000000"/>
                </a:solidFill>
                <a:latin typeface="Times" charset="0"/>
              </a:rPr>
              <a:t>CONDITIONING</a:t>
            </a:r>
          </a:p>
        </p:txBody>
      </p:sp>
      <p:sp>
        <p:nvSpPr>
          <p:cNvPr id="279555" name="Text Box 3"/>
          <p:cNvSpPr txBox="1">
            <a:spLocks noChangeArrowheads="1"/>
          </p:cNvSpPr>
          <p:nvPr/>
        </p:nvSpPr>
        <p:spPr bwMode="auto">
          <a:xfrm>
            <a:off x="146580" y="2620109"/>
            <a:ext cx="3223383" cy="830997"/>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b="1" dirty="0">
                <a:solidFill>
                  <a:srgbClr val="000000"/>
                </a:solidFill>
                <a:latin typeface="Times" charset="0"/>
              </a:rPr>
              <a:t>Influence of Thorndike</a:t>
            </a:r>
          </a:p>
          <a:p>
            <a:pPr algn="ctr" defTabSz="914400" eaLnBrk="0" fontAlgn="base" hangingPunct="0">
              <a:spcBef>
                <a:spcPct val="0"/>
              </a:spcBef>
              <a:spcAft>
                <a:spcPct val="0"/>
              </a:spcAft>
            </a:pPr>
            <a:r>
              <a:rPr lang="en-US" sz="2400" b="1" dirty="0">
                <a:solidFill>
                  <a:srgbClr val="000000"/>
                </a:solidFill>
                <a:latin typeface="Times" charset="0"/>
              </a:rPr>
              <a:t>1874 - 1949</a:t>
            </a:r>
          </a:p>
        </p:txBody>
      </p:sp>
      <p:pic>
        <p:nvPicPr>
          <p:cNvPr id="8" name="Picture 7" descr="thorndike">
            <a:extLst>
              <a:ext uri="{FF2B5EF4-FFF2-40B4-BE49-F238E27FC236}">
                <a16:creationId xmlns:a16="http://schemas.microsoft.com/office/drawing/2014/main" id="{E586ADB4-F962-0D4B-8078-974CC70071CA}"/>
              </a:ext>
            </a:extLst>
          </p:cNvPr>
          <p:cNvPicPr>
            <a:picLocks noChangeAspect="1" noChangeArrowheads="1"/>
          </p:cNvPicPr>
          <p:nvPr/>
        </p:nvPicPr>
        <p:blipFill>
          <a:blip r:embed="rId3">
            <a:lum bright="10000" contrast="18000"/>
          </a:blip>
          <a:srcRect/>
          <a:stretch>
            <a:fillRect/>
          </a:stretch>
        </p:blipFill>
        <p:spPr bwMode="auto">
          <a:xfrm>
            <a:off x="3407117" y="2620109"/>
            <a:ext cx="2069993" cy="2835166"/>
          </a:xfrm>
          <a:prstGeom prst="rect">
            <a:avLst/>
          </a:prstGeom>
          <a:noFill/>
          <a:ln w="9525">
            <a:noFill/>
            <a:miter lim="800000"/>
            <a:headEnd/>
            <a:tailEnd/>
          </a:ln>
        </p:spPr>
      </p:pic>
      <p:sp>
        <p:nvSpPr>
          <p:cNvPr id="3" name="TextBox 2">
            <a:extLst>
              <a:ext uri="{FF2B5EF4-FFF2-40B4-BE49-F238E27FC236}">
                <a16:creationId xmlns:a16="http://schemas.microsoft.com/office/drawing/2014/main" id="{CF3BAB02-881A-FC42-8EDB-CE19639C4B00}"/>
              </a:ext>
            </a:extLst>
          </p:cNvPr>
          <p:cNvSpPr txBox="1"/>
          <p:nvPr/>
        </p:nvSpPr>
        <p:spPr>
          <a:xfrm>
            <a:off x="5514264" y="2543503"/>
            <a:ext cx="3483156" cy="3139321"/>
          </a:xfrm>
          <a:prstGeom prst="rect">
            <a:avLst/>
          </a:prstGeom>
          <a:noFill/>
        </p:spPr>
        <p:txBody>
          <a:bodyPr wrap="square" rtlCol="0">
            <a:spAutoFit/>
          </a:bodyPr>
          <a:lstStyle/>
          <a:p>
            <a:pPr marL="457200" indent="-457200" algn="ctr"/>
            <a:r>
              <a:rPr lang="en-US" sz="2400" b="1" dirty="0">
                <a:latin typeface="Times New Roman" pitchFamily="-112" charset="0"/>
              </a:rPr>
              <a:t>Thorndike's Law of Effect:</a:t>
            </a:r>
          </a:p>
          <a:p>
            <a:pPr marL="457200" indent="-457200" algn="ctr"/>
            <a:endParaRPr lang="en-US" sz="2400" b="1" dirty="0">
              <a:latin typeface="Times New Roman" pitchFamily="-112" charset="0"/>
            </a:endParaRPr>
          </a:p>
          <a:p>
            <a:pPr marL="457200" indent="-457200">
              <a:buFont typeface="Arial" pitchFamily="-112" charset="0"/>
              <a:buNone/>
            </a:pPr>
            <a:r>
              <a:rPr lang="en-US" b="1" dirty="0">
                <a:latin typeface="Times New Roman" pitchFamily="-112" charset="0"/>
              </a:rPr>
              <a:t>       Responses to a situation that are followed by satisfaction are strengthened. </a:t>
            </a:r>
          </a:p>
          <a:p>
            <a:pPr marL="457200" indent="-457200">
              <a:buFont typeface="Arial" pitchFamily="-112" charset="0"/>
              <a:buNone/>
            </a:pPr>
            <a:r>
              <a:rPr lang="en-US" b="1" dirty="0">
                <a:latin typeface="Times New Roman" pitchFamily="-112" charset="0"/>
              </a:rPr>
              <a:t>				&amp;</a:t>
            </a:r>
          </a:p>
          <a:p>
            <a:pPr marL="457200" indent="-457200">
              <a:buFont typeface="Arial" pitchFamily="-112" charset="0"/>
              <a:buNone/>
            </a:pPr>
            <a:r>
              <a:rPr lang="en-US" b="1" dirty="0">
                <a:latin typeface="Times New Roman" pitchFamily="-112" charset="0"/>
              </a:rPr>
              <a:t>       Responses that are followed</a:t>
            </a:r>
          </a:p>
          <a:p>
            <a:pPr marL="457200" indent="-457200">
              <a:buFont typeface="Arial" pitchFamily="-112" charset="0"/>
              <a:buNone/>
            </a:pPr>
            <a:r>
              <a:rPr lang="en-US" b="1" dirty="0">
                <a:latin typeface="Times New Roman" pitchFamily="-112" charset="0"/>
              </a:rPr>
              <a:t>       by  discomfort are weakened.</a:t>
            </a:r>
          </a:p>
          <a:p>
            <a:endParaRPr lang="en-US" dirty="0"/>
          </a:p>
        </p:txBody>
      </p:sp>
    </p:spTree>
    <p:extLst>
      <p:ext uri="{BB962C8B-B14F-4D97-AF65-F5344CB8AC3E}">
        <p14:creationId xmlns:p14="http://schemas.microsoft.com/office/powerpoint/2010/main" val="2676023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2971800" y="2008188"/>
            <a:ext cx="5754688" cy="2709862"/>
          </a:xfrm>
          <a:prstGeom prst="rect">
            <a:avLst/>
          </a:prstGeom>
          <a:noFill/>
          <a:ln w="9525">
            <a:noFill/>
            <a:miter lim="800000"/>
            <a:headEnd/>
            <a:tailEnd/>
          </a:ln>
        </p:spPr>
        <p:txBody>
          <a:bodyPr wrap="none">
            <a:prstTxWarp prst="textNoShape">
              <a:avLst/>
            </a:prstTxWarp>
            <a:spAutoFit/>
          </a:bodyPr>
          <a:lstStyle/>
          <a:p>
            <a:pPr marL="457200" indent="-457200"/>
            <a:r>
              <a:rPr lang="en-US" sz="2400" b="1" dirty="0">
                <a:latin typeface="Times New Roman" pitchFamily="-112" charset="0"/>
              </a:rPr>
              <a:t>	</a:t>
            </a:r>
            <a:r>
              <a:rPr lang="en-US" sz="2800" b="1" dirty="0">
                <a:latin typeface="Times New Roman" pitchFamily="-112" charset="0"/>
              </a:rPr>
              <a:t>Thorndike's Law of Effect:</a:t>
            </a:r>
            <a:endParaRPr lang="en-US" sz="2400" b="1" dirty="0">
              <a:latin typeface="Times New Roman" pitchFamily="-112" charset="0"/>
            </a:endParaRPr>
          </a:p>
          <a:p>
            <a:pPr marL="457200" indent="-457200"/>
            <a:endParaRPr lang="en-US" sz="2400" b="1" dirty="0">
              <a:latin typeface="Times New Roman" pitchFamily="-112" charset="0"/>
            </a:endParaRPr>
          </a:p>
          <a:p>
            <a:pPr marL="457200" indent="-457200">
              <a:buFont typeface="Arial" pitchFamily="-112" charset="0"/>
              <a:buNone/>
            </a:pPr>
            <a:r>
              <a:rPr lang="en-US" sz="2400" b="1" dirty="0">
                <a:latin typeface="Times New Roman" pitchFamily="-112" charset="0"/>
              </a:rPr>
              <a:t>Responses to a situation that are followed</a:t>
            </a:r>
          </a:p>
          <a:p>
            <a:pPr marL="457200" indent="-457200">
              <a:buFont typeface="Arial" pitchFamily="-112" charset="0"/>
              <a:buNone/>
            </a:pPr>
            <a:r>
              <a:rPr lang="en-US" sz="2400" b="1" dirty="0">
                <a:latin typeface="Times New Roman" pitchFamily="-112" charset="0"/>
              </a:rPr>
              <a:t>by satisfaction are strengthened; </a:t>
            </a:r>
          </a:p>
          <a:p>
            <a:pPr marL="457200" indent="-457200">
              <a:buFont typeface="Arial" pitchFamily="-112" charset="0"/>
              <a:buNone/>
            </a:pPr>
            <a:r>
              <a:rPr lang="en-US" sz="2400" b="1" dirty="0">
                <a:latin typeface="Times New Roman" pitchFamily="-112" charset="0"/>
              </a:rPr>
              <a:t>				&amp;</a:t>
            </a:r>
          </a:p>
          <a:p>
            <a:pPr marL="457200" indent="-457200">
              <a:buFont typeface="Arial" pitchFamily="-112" charset="0"/>
              <a:buNone/>
            </a:pPr>
            <a:r>
              <a:rPr lang="en-US" sz="2400" b="1" dirty="0">
                <a:latin typeface="Times New Roman" pitchFamily="-112" charset="0"/>
              </a:rPr>
              <a:t>Responses that are followed by discomfort </a:t>
            </a:r>
          </a:p>
          <a:p>
            <a:pPr marL="457200" indent="-457200">
              <a:buFont typeface="Arial" pitchFamily="-112" charset="0"/>
              <a:buNone/>
            </a:pPr>
            <a:r>
              <a:rPr lang="en-US" sz="2400" b="1" dirty="0">
                <a:latin typeface="Times New Roman" pitchFamily="-112" charset="0"/>
              </a:rPr>
              <a:t>are weakened</a:t>
            </a:r>
          </a:p>
        </p:txBody>
      </p:sp>
      <p:sp>
        <p:nvSpPr>
          <p:cNvPr id="71683" name="Rectangle 5"/>
          <p:cNvSpPr>
            <a:spLocks noChangeArrowheads="1"/>
          </p:cNvSpPr>
          <p:nvPr/>
        </p:nvSpPr>
        <p:spPr bwMode="auto">
          <a:xfrm>
            <a:off x="1295400" y="3505200"/>
            <a:ext cx="184150" cy="457200"/>
          </a:xfrm>
          <a:prstGeom prst="rect">
            <a:avLst/>
          </a:prstGeom>
          <a:noFill/>
          <a:ln w="9525">
            <a:noFill/>
            <a:miter lim="800000"/>
            <a:headEnd/>
            <a:tailEnd/>
          </a:ln>
        </p:spPr>
        <p:txBody>
          <a:bodyPr wrap="none">
            <a:prstTxWarp prst="textNoShape">
              <a:avLst/>
            </a:prstTxWarp>
            <a:spAutoFit/>
          </a:bodyPr>
          <a:lstStyle/>
          <a:p>
            <a:endParaRPr lang="en-US" sz="2400">
              <a:latin typeface="Arial" pitchFamily="-112" charset="0"/>
            </a:endParaRPr>
          </a:p>
        </p:txBody>
      </p:sp>
      <p:sp>
        <p:nvSpPr>
          <p:cNvPr id="71684" name="Rectangle 6"/>
          <p:cNvSpPr>
            <a:spLocks noChangeArrowheads="1"/>
          </p:cNvSpPr>
          <p:nvPr/>
        </p:nvSpPr>
        <p:spPr bwMode="auto">
          <a:xfrm>
            <a:off x="228600" y="304800"/>
            <a:ext cx="8580438" cy="701675"/>
          </a:xfrm>
          <a:prstGeom prst="rect">
            <a:avLst/>
          </a:prstGeom>
          <a:noFill/>
          <a:ln w="9525">
            <a:noFill/>
            <a:miter lim="800000"/>
            <a:headEnd/>
            <a:tailEnd/>
          </a:ln>
        </p:spPr>
        <p:txBody>
          <a:bodyPr wrap="none">
            <a:prstTxWarp prst="textNoShape">
              <a:avLst/>
            </a:prstTxWarp>
            <a:spAutoFit/>
          </a:bodyPr>
          <a:lstStyle/>
          <a:p>
            <a:r>
              <a:rPr lang="en-US" sz="4000" b="1">
                <a:latin typeface="Times New Roman" pitchFamily="-112" charset="0"/>
                <a:ea typeface="Times New Roman" pitchFamily="-112" charset="0"/>
                <a:cs typeface="Times New Roman" pitchFamily="-112" charset="0"/>
              </a:rPr>
              <a:t>Instrumental or Operant Conditioning</a:t>
            </a:r>
            <a:endParaRPr lang="en-US" sz="4000">
              <a:latin typeface="Times New Roman" pitchFamily="-112" charset="0"/>
              <a:ea typeface="Times New Roman" pitchFamily="-112" charset="0"/>
              <a:cs typeface="Times New Roman" pitchFamily="-112" charset="0"/>
            </a:endParaRPr>
          </a:p>
        </p:txBody>
      </p:sp>
      <p:pic>
        <p:nvPicPr>
          <p:cNvPr id="71685" name="Picture 7" descr="thorndike"/>
          <p:cNvPicPr>
            <a:picLocks noChangeAspect="1" noChangeArrowheads="1"/>
          </p:cNvPicPr>
          <p:nvPr/>
        </p:nvPicPr>
        <p:blipFill>
          <a:blip r:embed="rId2">
            <a:lum bright="10000" contrast="18000"/>
          </a:blip>
          <a:srcRect/>
          <a:stretch>
            <a:fillRect/>
          </a:stretch>
        </p:blipFill>
        <p:spPr bwMode="auto">
          <a:xfrm>
            <a:off x="381000" y="1752600"/>
            <a:ext cx="2447925" cy="3352800"/>
          </a:xfrm>
          <a:prstGeom prst="rect">
            <a:avLst/>
          </a:prstGeom>
          <a:noFill/>
          <a:ln w="9525">
            <a:noFill/>
            <a:miter lim="800000"/>
            <a:headEnd/>
            <a:tailEnd/>
          </a:ln>
        </p:spPr>
      </p:pic>
      <p:sp>
        <p:nvSpPr>
          <p:cNvPr id="71686" name="Text Box 8"/>
          <p:cNvSpPr txBox="1">
            <a:spLocks noChangeArrowheads="1"/>
          </p:cNvSpPr>
          <p:nvPr/>
        </p:nvSpPr>
        <p:spPr bwMode="auto">
          <a:xfrm>
            <a:off x="304800" y="5181600"/>
            <a:ext cx="2576513" cy="701675"/>
          </a:xfrm>
          <a:prstGeom prst="rect">
            <a:avLst/>
          </a:prstGeom>
          <a:noFill/>
          <a:ln w="9525">
            <a:noFill/>
            <a:miter lim="800000"/>
            <a:headEnd/>
            <a:tailEnd/>
          </a:ln>
        </p:spPr>
        <p:txBody>
          <a:bodyPr wrap="none">
            <a:prstTxWarp prst="textNoShape">
              <a:avLst/>
            </a:prstTxWarp>
            <a:spAutoFit/>
          </a:bodyPr>
          <a:lstStyle/>
          <a:p>
            <a:pPr algn="ctr"/>
            <a:r>
              <a:rPr lang="en-US" b="1">
                <a:latin typeface="Times New Roman" pitchFamily="-112" charset="0"/>
                <a:ea typeface="Times New Roman" pitchFamily="-112" charset="0"/>
                <a:cs typeface="Times New Roman" pitchFamily="-112" charset="0"/>
              </a:rPr>
              <a:t>Edward L. Thorndike</a:t>
            </a:r>
          </a:p>
          <a:p>
            <a:pPr algn="ctr"/>
            <a:r>
              <a:rPr lang="en-US" b="1">
                <a:latin typeface="Times New Roman" pitchFamily="-112" charset="0"/>
                <a:ea typeface="Times New Roman" pitchFamily="-112" charset="0"/>
                <a:cs typeface="Times New Roman" pitchFamily="-112" charset="0"/>
              </a:rPr>
              <a:t>1874 - 1949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pic>
        <p:nvPicPr>
          <p:cNvPr id="72706" name="Picture 2" descr="intelligence6"/>
          <p:cNvPicPr>
            <a:picLocks noChangeAspect="1" noChangeArrowheads="1"/>
          </p:cNvPicPr>
          <p:nvPr/>
        </p:nvPicPr>
        <p:blipFill>
          <a:blip r:embed="rId2"/>
          <a:srcRect/>
          <a:stretch>
            <a:fillRect/>
          </a:stretch>
        </p:blipFill>
        <p:spPr bwMode="auto">
          <a:xfrm>
            <a:off x="838200" y="1828800"/>
            <a:ext cx="3581400" cy="2681288"/>
          </a:xfrm>
          <a:prstGeom prst="rect">
            <a:avLst/>
          </a:prstGeom>
          <a:noFill/>
          <a:ln w="9525">
            <a:noFill/>
            <a:miter lim="800000"/>
            <a:headEnd/>
            <a:tailEnd/>
          </a:ln>
        </p:spPr>
      </p:pic>
      <p:pic>
        <p:nvPicPr>
          <p:cNvPr id="72707" name="Picture 3" descr="behaviorism_puzzle_box_"/>
          <p:cNvPicPr>
            <a:picLocks noChangeAspect="1" noChangeArrowheads="1"/>
          </p:cNvPicPr>
          <p:nvPr/>
        </p:nvPicPr>
        <p:blipFill>
          <a:blip r:embed="rId3"/>
          <a:srcRect l="31999" t="81540" r="36000"/>
          <a:stretch>
            <a:fillRect/>
          </a:stretch>
        </p:blipFill>
        <p:spPr bwMode="auto">
          <a:xfrm>
            <a:off x="2133600" y="4648200"/>
            <a:ext cx="1371600" cy="582613"/>
          </a:xfrm>
          <a:prstGeom prst="rect">
            <a:avLst/>
          </a:prstGeom>
          <a:noFill/>
          <a:ln w="9525">
            <a:noFill/>
            <a:miter lim="800000"/>
            <a:headEnd/>
            <a:tailEnd/>
          </a:ln>
        </p:spPr>
      </p:pic>
      <p:pic>
        <p:nvPicPr>
          <p:cNvPr id="72708" name="Picture 4" descr="Instrumental-PuzzleBox"/>
          <p:cNvPicPr>
            <a:picLocks noChangeAspect="1" noChangeArrowheads="1"/>
          </p:cNvPicPr>
          <p:nvPr/>
        </p:nvPicPr>
        <p:blipFill>
          <a:blip r:embed="rId4"/>
          <a:srcRect l="50883" b="11656"/>
          <a:stretch>
            <a:fillRect/>
          </a:stretch>
        </p:blipFill>
        <p:spPr bwMode="auto">
          <a:xfrm>
            <a:off x="4800600" y="1828800"/>
            <a:ext cx="3733800" cy="2708275"/>
          </a:xfrm>
          <a:prstGeom prst="rect">
            <a:avLst/>
          </a:prstGeom>
          <a:noFill/>
          <a:ln w="9525">
            <a:noFill/>
            <a:miter lim="800000"/>
            <a:headEnd/>
            <a:tailEnd/>
          </a:ln>
        </p:spPr>
      </p:pic>
      <p:sp>
        <p:nvSpPr>
          <p:cNvPr id="72709" name="Text Box 5"/>
          <p:cNvSpPr txBox="1">
            <a:spLocks noChangeArrowheads="1"/>
          </p:cNvSpPr>
          <p:nvPr/>
        </p:nvSpPr>
        <p:spPr bwMode="auto">
          <a:xfrm>
            <a:off x="990600" y="533400"/>
            <a:ext cx="7016750" cy="641350"/>
          </a:xfrm>
          <a:prstGeom prst="rect">
            <a:avLst/>
          </a:prstGeom>
          <a:noFill/>
          <a:ln w="9525">
            <a:noFill/>
            <a:miter lim="800000"/>
            <a:headEnd/>
            <a:tailEnd/>
          </a:ln>
        </p:spPr>
        <p:txBody>
          <a:bodyPr wrap="none">
            <a:prstTxWarp prst="textNoShape">
              <a:avLst/>
            </a:prstTxWarp>
            <a:spAutoFit/>
          </a:bodyPr>
          <a:lstStyle/>
          <a:p>
            <a:r>
              <a:rPr lang="en-US" sz="3600" b="1">
                <a:latin typeface="Times New Roman" pitchFamily="-112" charset="0"/>
                <a:ea typeface="Times New Roman" pitchFamily="-112" charset="0"/>
                <a:cs typeface="Times New Roman" pitchFamily="-112" charset="0"/>
              </a:rPr>
              <a:t>Edward L. Thorndike - Puzzle Box</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FA284"/>
        </a:solidFill>
        <a:effectLst/>
      </p:bgPr>
    </p:bg>
    <p:spTree>
      <p:nvGrpSpPr>
        <p:cNvPr id="1" name=""/>
        <p:cNvGrpSpPr/>
        <p:nvPr/>
      </p:nvGrpSpPr>
      <p:grpSpPr>
        <a:xfrm>
          <a:off x="0" y="0"/>
          <a:ext cx="0" cy="0"/>
          <a:chOff x="0" y="0"/>
          <a:chExt cx="0" cy="0"/>
        </a:xfrm>
      </p:grpSpPr>
      <p:pic>
        <p:nvPicPr>
          <p:cNvPr id="287746" name="Picture 1026"/>
          <p:cNvPicPr>
            <a:picLocks noChangeAspect="1" noChangeArrowheads="1"/>
          </p:cNvPicPr>
          <p:nvPr/>
        </p:nvPicPr>
        <p:blipFill>
          <a:blip r:embed="rId3"/>
          <a:srcRect/>
          <a:stretch>
            <a:fillRect/>
          </a:stretch>
        </p:blipFill>
        <p:spPr bwMode="auto">
          <a:xfrm>
            <a:off x="2590800" y="304800"/>
            <a:ext cx="3962400" cy="3659188"/>
          </a:xfrm>
          <a:prstGeom prst="rect">
            <a:avLst/>
          </a:prstGeom>
          <a:noFill/>
          <a:ln w="9525">
            <a:noFill/>
            <a:miter lim="800000"/>
            <a:headEnd/>
            <a:tailEnd/>
          </a:ln>
        </p:spPr>
      </p:pic>
      <p:sp>
        <p:nvSpPr>
          <p:cNvPr id="287747" name="Text Box 1027"/>
          <p:cNvSpPr txBox="1">
            <a:spLocks noChangeArrowheads="1"/>
          </p:cNvSpPr>
          <p:nvPr/>
        </p:nvSpPr>
        <p:spPr bwMode="auto">
          <a:xfrm>
            <a:off x="2895600" y="4114800"/>
            <a:ext cx="795411" cy="110799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6600" b="1" dirty="0">
                <a:solidFill>
                  <a:srgbClr val="000000"/>
                </a:solidFill>
                <a:latin typeface="Times" charset="0"/>
              </a:rPr>
              <a:t>R</a:t>
            </a:r>
            <a:endParaRPr lang="en-US" sz="2400" dirty="0">
              <a:solidFill>
                <a:srgbClr val="000000"/>
              </a:solidFill>
              <a:latin typeface="Times" charset="0"/>
            </a:endParaRPr>
          </a:p>
        </p:txBody>
      </p:sp>
      <p:sp>
        <p:nvSpPr>
          <p:cNvPr id="287748" name="Text Box 1028"/>
          <p:cNvSpPr txBox="1">
            <a:spLocks noChangeArrowheads="1"/>
          </p:cNvSpPr>
          <p:nvPr/>
        </p:nvSpPr>
        <p:spPr bwMode="auto">
          <a:xfrm>
            <a:off x="6781800" y="1676400"/>
            <a:ext cx="1911350" cy="82232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b="1">
                <a:solidFill>
                  <a:srgbClr val="000000"/>
                </a:solidFill>
                <a:latin typeface="Times" charset="0"/>
              </a:rPr>
              <a:t>B. F. Skinner</a:t>
            </a:r>
          </a:p>
          <a:p>
            <a:pPr algn="ctr" defTabSz="914400" eaLnBrk="0" fontAlgn="base" hangingPunct="0">
              <a:spcBef>
                <a:spcPct val="0"/>
              </a:spcBef>
              <a:spcAft>
                <a:spcPct val="0"/>
              </a:spcAft>
            </a:pPr>
            <a:r>
              <a:rPr lang="en-US" sz="2400" b="1">
                <a:solidFill>
                  <a:srgbClr val="000000"/>
                </a:solidFill>
                <a:latin typeface="Times" charset="0"/>
              </a:rPr>
              <a:t>1904 - 1990</a:t>
            </a:r>
            <a:endParaRPr lang="en-US" sz="2400">
              <a:solidFill>
                <a:srgbClr val="000000"/>
              </a:solidFill>
              <a:latin typeface="Times" charset="0"/>
            </a:endParaRPr>
          </a:p>
        </p:txBody>
      </p:sp>
      <p:sp>
        <p:nvSpPr>
          <p:cNvPr id="287749" name="AutoShape 1029"/>
          <p:cNvSpPr>
            <a:spLocks noChangeArrowheads="1"/>
          </p:cNvSpPr>
          <p:nvPr/>
        </p:nvSpPr>
        <p:spPr bwMode="auto">
          <a:xfrm>
            <a:off x="3657600" y="4419600"/>
            <a:ext cx="1600200" cy="409575"/>
          </a:xfrm>
          <a:prstGeom prst="rightArrow">
            <a:avLst>
              <a:gd name="adj1" fmla="val 50000"/>
              <a:gd name="adj2" fmla="val 97674"/>
            </a:avLst>
          </a:prstGeom>
          <a:solidFill>
            <a:schemeClr val="tx1"/>
          </a:solidFill>
          <a:ln w="9525">
            <a:solidFill>
              <a:schemeClr val="tx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7750" name="Text Box 1030"/>
          <p:cNvSpPr txBox="1">
            <a:spLocks noChangeArrowheads="1"/>
          </p:cNvSpPr>
          <p:nvPr/>
        </p:nvSpPr>
        <p:spPr bwMode="auto">
          <a:xfrm>
            <a:off x="5410200" y="4114800"/>
            <a:ext cx="655949" cy="110799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6600" b="1" dirty="0">
                <a:solidFill>
                  <a:srgbClr val="000000"/>
                </a:solidFill>
                <a:latin typeface="Times" pitchFamily="2" charset="0"/>
              </a:rPr>
              <a:t>S</a:t>
            </a:r>
          </a:p>
        </p:txBody>
      </p:sp>
      <p:sp>
        <p:nvSpPr>
          <p:cNvPr id="287751" name="Line 1031"/>
          <p:cNvSpPr>
            <a:spLocks noChangeShapeType="1"/>
          </p:cNvSpPr>
          <p:nvPr/>
        </p:nvSpPr>
        <p:spPr bwMode="auto">
          <a:xfrm flipH="1">
            <a:off x="4506848" y="5056109"/>
            <a:ext cx="1143000" cy="6096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7752" name="Line 1032"/>
          <p:cNvSpPr>
            <a:spLocks noChangeShapeType="1"/>
          </p:cNvSpPr>
          <p:nvPr/>
        </p:nvSpPr>
        <p:spPr bwMode="auto">
          <a:xfrm>
            <a:off x="5910942" y="5073946"/>
            <a:ext cx="1143000" cy="609600"/>
          </a:xfrm>
          <a:prstGeom prst="line">
            <a:avLst/>
          </a:prstGeom>
          <a:noFill/>
          <a:ln w="2857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sp>
        <p:nvSpPr>
          <p:cNvPr id="287753" name="Text Box 1033"/>
          <p:cNvSpPr txBox="1">
            <a:spLocks noChangeArrowheads="1"/>
          </p:cNvSpPr>
          <p:nvPr/>
        </p:nvSpPr>
        <p:spPr bwMode="auto">
          <a:xfrm>
            <a:off x="4180115" y="5795194"/>
            <a:ext cx="3243941" cy="338554"/>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1600" b="1" dirty="0">
                <a:solidFill>
                  <a:srgbClr val="000000"/>
                </a:solidFill>
                <a:latin typeface="Times" charset="0"/>
              </a:rPr>
              <a:t>Reinforcements           Punishments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pic>
        <p:nvPicPr>
          <p:cNvPr id="3" name="Picture 2" descr="b5skin010658.jpeg"/>
          <p:cNvPicPr>
            <a:picLocks noChangeAspect="1"/>
          </p:cNvPicPr>
          <p:nvPr/>
        </p:nvPicPr>
        <p:blipFill>
          <a:blip r:embed="rId2"/>
          <a:stretch>
            <a:fillRect/>
          </a:stretch>
        </p:blipFill>
        <p:spPr>
          <a:xfrm>
            <a:off x="872067" y="1905074"/>
            <a:ext cx="3010218" cy="2780025"/>
          </a:xfrm>
          <a:prstGeom prst="rect">
            <a:avLst/>
          </a:prstGeom>
        </p:spPr>
      </p:pic>
      <p:sp>
        <p:nvSpPr>
          <p:cNvPr id="6" name="TextBox 5"/>
          <p:cNvSpPr txBox="1"/>
          <p:nvPr/>
        </p:nvSpPr>
        <p:spPr>
          <a:xfrm>
            <a:off x="1049867" y="253743"/>
            <a:ext cx="7177566" cy="584776"/>
          </a:xfrm>
          <a:prstGeom prst="rect">
            <a:avLst/>
          </a:prstGeom>
          <a:noFill/>
        </p:spPr>
        <p:txBody>
          <a:bodyPr wrap="none" rtlCol="0">
            <a:spAutoFit/>
          </a:bodyPr>
          <a:lstStyle/>
          <a:p>
            <a:pPr algn="ctr"/>
            <a:r>
              <a:rPr lang="en-US" sz="3200" b="1" dirty="0">
                <a:latin typeface="Times New Roman"/>
                <a:cs typeface="Times New Roman"/>
              </a:rPr>
              <a:t>B.F. Skinner and Behavior Modification </a:t>
            </a:r>
          </a:p>
        </p:txBody>
      </p:sp>
      <p:sp>
        <p:nvSpPr>
          <p:cNvPr id="7" name="TextBox 6"/>
          <p:cNvSpPr txBox="1"/>
          <p:nvPr/>
        </p:nvSpPr>
        <p:spPr>
          <a:xfrm>
            <a:off x="1337734" y="4685099"/>
            <a:ext cx="1545766" cy="276999"/>
          </a:xfrm>
          <a:prstGeom prst="rect">
            <a:avLst/>
          </a:prstGeom>
          <a:noFill/>
        </p:spPr>
        <p:txBody>
          <a:bodyPr wrap="none" rtlCol="0">
            <a:spAutoFit/>
          </a:bodyPr>
          <a:lstStyle/>
          <a:p>
            <a:r>
              <a:rPr lang="en-US" sz="1200" b="1" dirty="0">
                <a:latin typeface="Times New Roman"/>
                <a:cs typeface="Times New Roman"/>
              </a:rPr>
              <a:t>B. F. “Fred” Skinner</a:t>
            </a:r>
          </a:p>
        </p:txBody>
      </p:sp>
      <p:pic>
        <p:nvPicPr>
          <p:cNvPr id="9" name="Picture 8" descr="skinnerbox2.jpg"/>
          <p:cNvPicPr>
            <a:picLocks noChangeAspect="1"/>
          </p:cNvPicPr>
          <p:nvPr/>
        </p:nvPicPr>
        <p:blipFill>
          <a:blip r:embed="rId3"/>
          <a:stretch>
            <a:fillRect/>
          </a:stretch>
        </p:blipFill>
        <p:spPr>
          <a:xfrm>
            <a:off x="4572000" y="1902042"/>
            <a:ext cx="3817902" cy="27800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pic>
        <p:nvPicPr>
          <p:cNvPr id="3" name="Picture 2" descr="b5skin010658.jpeg"/>
          <p:cNvPicPr>
            <a:picLocks noChangeAspect="1"/>
          </p:cNvPicPr>
          <p:nvPr/>
        </p:nvPicPr>
        <p:blipFill>
          <a:blip r:embed="rId2"/>
          <a:stretch>
            <a:fillRect/>
          </a:stretch>
        </p:blipFill>
        <p:spPr>
          <a:xfrm>
            <a:off x="872067" y="1905074"/>
            <a:ext cx="3010218" cy="2780025"/>
          </a:xfrm>
          <a:prstGeom prst="rect">
            <a:avLst/>
          </a:prstGeom>
        </p:spPr>
      </p:pic>
      <p:sp>
        <p:nvSpPr>
          <p:cNvPr id="6" name="TextBox 5"/>
          <p:cNvSpPr txBox="1"/>
          <p:nvPr/>
        </p:nvSpPr>
        <p:spPr>
          <a:xfrm>
            <a:off x="1049867" y="253743"/>
            <a:ext cx="7177566" cy="584776"/>
          </a:xfrm>
          <a:prstGeom prst="rect">
            <a:avLst/>
          </a:prstGeom>
          <a:noFill/>
        </p:spPr>
        <p:txBody>
          <a:bodyPr wrap="none" rtlCol="0">
            <a:spAutoFit/>
          </a:bodyPr>
          <a:lstStyle/>
          <a:p>
            <a:pPr algn="ctr"/>
            <a:r>
              <a:rPr lang="en-US" sz="3200" b="1" dirty="0">
                <a:latin typeface="Times New Roman"/>
                <a:cs typeface="Times New Roman"/>
              </a:rPr>
              <a:t>B.F. Skinner and Behavior Modification </a:t>
            </a:r>
          </a:p>
        </p:txBody>
      </p:sp>
      <p:sp>
        <p:nvSpPr>
          <p:cNvPr id="7" name="TextBox 6"/>
          <p:cNvSpPr txBox="1"/>
          <p:nvPr/>
        </p:nvSpPr>
        <p:spPr>
          <a:xfrm>
            <a:off x="1337734" y="4685099"/>
            <a:ext cx="1545766" cy="276999"/>
          </a:xfrm>
          <a:prstGeom prst="rect">
            <a:avLst/>
          </a:prstGeom>
          <a:noFill/>
        </p:spPr>
        <p:txBody>
          <a:bodyPr wrap="none" rtlCol="0">
            <a:spAutoFit/>
          </a:bodyPr>
          <a:lstStyle/>
          <a:p>
            <a:r>
              <a:rPr lang="en-US" sz="1200" b="1" dirty="0">
                <a:latin typeface="Times New Roman"/>
                <a:cs typeface="Times New Roman"/>
              </a:rPr>
              <a:t>B. F. “Fred” Skinner</a:t>
            </a:r>
          </a:p>
        </p:txBody>
      </p:sp>
      <p:pic>
        <p:nvPicPr>
          <p:cNvPr id="8" name="Picture 7" descr="LindsleyAirCrib.JPG.jpeg"/>
          <p:cNvPicPr>
            <a:picLocks noChangeAspect="1"/>
          </p:cNvPicPr>
          <p:nvPr/>
        </p:nvPicPr>
        <p:blipFill>
          <a:blip r:embed="rId3"/>
          <a:stretch>
            <a:fillRect/>
          </a:stretch>
        </p:blipFill>
        <p:spPr>
          <a:xfrm>
            <a:off x="5096933" y="1905074"/>
            <a:ext cx="2952700" cy="284848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15374" y="1707126"/>
            <a:ext cx="5341201" cy="923330"/>
          </a:xfrm>
          <a:prstGeom prst="rect">
            <a:avLst/>
          </a:prstGeom>
          <a:noFill/>
        </p:spPr>
        <p:txBody>
          <a:bodyPr wrap="none" rtlCol="0">
            <a:spAutoFit/>
          </a:bodyPr>
          <a:lstStyle/>
          <a:p>
            <a:r>
              <a:rPr lang="en-US" sz="5400" b="1" dirty="0">
                <a:solidFill>
                  <a:srgbClr val="FFFFFF"/>
                </a:solidFill>
                <a:latin typeface="Times New Roman"/>
                <a:cs typeface="Times New Roman"/>
                <a:hlinkClick r:id="rId2"/>
              </a:rPr>
              <a:t>Sheldon &amp; Penny</a:t>
            </a:r>
            <a:endParaRPr lang="en-US" sz="5400" b="1" dirty="0">
              <a:solidFill>
                <a:srgbClr val="FFFFFF"/>
              </a:solidFill>
              <a:latin typeface="Times New Roman"/>
              <a:cs typeface="Times New Roman"/>
            </a:endParaRPr>
          </a:p>
        </p:txBody>
      </p:sp>
    </p:spTree>
    <p:extLst>
      <p:ext uri="{BB962C8B-B14F-4D97-AF65-F5344CB8AC3E}">
        <p14:creationId xmlns:p14="http://schemas.microsoft.com/office/powerpoint/2010/main" val="413219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133600" y="1524000"/>
            <a:ext cx="4859338" cy="1555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600" b="1">
                <a:solidFill>
                  <a:schemeClr val="bg1"/>
                </a:solidFill>
                <a:latin typeface="Times New Roman" charset="0"/>
              </a:rPr>
              <a:t>Eugenics</a:t>
            </a:r>
          </a:p>
        </p:txBody>
      </p:sp>
    </p:spTree>
    <p:extLst>
      <p:ext uri="{BB962C8B-B14F-4D97-AF65-F5344CB8AC3E}">
        <p14:creationId xmlns:p14="http://schemas.microsoft.com/office/powerpoint/2010/main" val="388157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srcRect/>
          <a:stretch>
            <a:fillRect/>
          </a:stretch>
        </p:blipFill>
        <p:spPr bwMode="auto">
          <a:xfrm>
            <a:off x="4652069" y="1532465"/>
            <a:ext cx="4106697" cy="3312055"/>
          </a:xfrm>
          <a:prstGeom prst="rect">
            <a:avLst/>
          </a:prstGeom>
          <a:noFill/>
          <a:ln w="9525">
            <a:noFill/>
            <a:miter lim="800000"/>
            <a:headEnd/>
            <a:tailEnd/>
          </a:ln>
        </p:spPr>
      </p:pic>
      <p:pic>
        <p:nvPicPr>
          <p:cNvPr id="3" name="Picture 2" descr="PROG-LEARN MACH.JPG"/>
          <p:cNvPicPr>
            <a:picLocks noChangeAspect="1"/>
          </p:cNvPicPr>
          <p:nvPr/>
        </p:nvPicPr>
        <p:blipFill>
          <a:blip r:embed="rId4"/>
          <a:stretch>
            <a:fillRect/>
          </a:stretch>
        </p:blipFill>
        <p:spPr>
          <a:xfrm>
            <a:off x="235995" y="1642532"/>
            <a:ext cx="4269318" cy="3201988"/>
          </a:xfrm>
          <a:prstGeom prst="rect">
            <a:avLst/>
          </a:prstGeom>
        </p:spPr>
      </p:pic>
      <p:sp>
        <p:nvSpPr>
          <p:cNvPr id="4" name="TextBox 3"/>
          <p:cNvSpPr txBox="1"/>
          <p:nvPr/>
        </p:nvSpPr>
        <p:spPr>
          <a:xfrm>
            <a:off x="1224494" y="296333"/>
            <a:ext cx="6561637" cy="646331"/>
          </a:xfrm>
          <a:prstGeom prst="rect">
            <a:avLst/>
          </a:prstGeom>
          <a:noFill/>
        </p:spPr>
        <p:txBody>
          <a:bodyPr wrap="none" rtlCol="0">
            <a:spAutoFit/>
          </a:bodyPr>
          <a:lstStyle/>
          <a:p>
            <a:r>
              <a:rPr lang="en-US" sz="3600" b="1" dirty="0">
                <a:latin typeface="Times New Roman"/>
                <a:cs typeface="Times New Roman"/>
              </a:rPr>
              <a:t>Programmed Learning Machine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2" name="Picture 1" descr="alex.jpg"/>
          <p:cNvPicPr>
            <a:picLocks noChangeAspect="1"/>
          </p:cNvPicPr>
          <p:nvPr/>
        </p:nvPicPr>
        <p:blipFill>
          <a:blip r:embed="rId2"/>
          <a:stretch>
            <a:fillRect/>
          </a:stretch>
        </p:blipFill>
        <p:spPr>
          <a:xfrm>
            <a:off x="6716467" y="2290232"/>
            <a:ext cx="1988861" cy="2256368"/>
          </a:xfrm>
          <a:prstGeom prst="rect">
            <a:avLst/>
          </a:prstGeom>
        </p:spPr>
      </p:pic>
      <p:pic>
        <p:nvPicPr>
          <p:cNvPr id="3" name="Picture 2" descr="b5skin010658.jpeg"/>
          <p:cNvPicPr>
            <a:picLocks noChangeAspect="1"/>
          </p:cNvPicPr>
          <p:nvPr/>
        </p:nvPicPr>
        <p:blipFill>
          <a:blip r:embed="rId3"/>
          <a:stretch>
            <a:fillRect/>
          </a:stretch>
        </p:blipFill>
        <p:spPr>
          <a:xfrm>
            <a:off x="511129" y="2290232"/>
            <a:ext cx="2397363" cy="2214035"/>
          </a:xfrm>
          <a:prstGeom prst="rect">
            <a:avLst/>
          </a:prstGeom>
        </p:spPr>
      </p:pic>
      <p:pic>
        <p:nvPicPr>
          <p:cNvPr id="4" name="Picture 3" descr="Alex-bbok.jpg"/>
          <p:cNvPicPr>
            <a:picLocks noChangeAspect="1"/>
          </p:cNvPicPr>
          <p:nvPr/>
        </p:nvPicPr>
        <p:blipFill>
          <a:blip r:embed="rId4"/>
          <a:srcRect l="16533" r="16800"/>
          <a:stretch>
            <a:fillRect/>
          </a:stretch>
        </p:blipFill>
        <p:spPr>
          <a:xfrm>
            <a:off x="3369732" y="1720428"/>
            <a:ext cx="2991555" cy="4487333"/>
          </a:xfrm>
          <a:prstGeom prst="rect">
            <a:avLst/>
          </a:prstGeom>
        </p:spPr>
      </p:pic>
      <p:sp>
        <p:nvSpPr>
          <p:cNvPr id="6" name="TextBox 5"/>
          <p:cNvSpPr txBox="1"/>
          <p:nvPr/>
        </p:nvSpPr>
        <p:spPr>
          <a:xfrm>
            <a:off x="1049867" y="253743"/>
            <a:ext cx="7177566" cy="584776"/>
          </a:xfrm>
          <a:prstGeom prst="rect">
            <a:avLst/>
          </a:prstGeom>
          <a:noFill/>
        </p:spPr>
        <p:txBody>
          <a:bodyPr wrap="none" rtlCol="0">
            <a:spAutoFit/>
          </a:bodyPr>
          <a:lstStyle/>
          <a:p>
            <a:pPr algn="ctr"/>
            <a:r>
              <a:rPr lang="en-US" sz="3200" b="1" dirty="0">
                <a:latin typeface="Times New Roman"/>
                <a:cs typeface="Times New Roman"/>
              </a:rPr>
              <a:t>B.F. Skinner and Behavior Modification </a:t>
            </a:r>
          </a:p>
        </p:txBody>
      </p:sp>
      <p:sp>
        <p:nvSpPr>
          <p:cNvPr id="7" name="TextBox 6"/>
          <p:cNvSpPr txBox="1"/>
          <p:nvPr/>
        </p:nvSpPr>
        <p:spPr>
          <a:xfrm>
            <a:off x="872067" y="4546600"/>
            <a:ext cx="1545766" cy="276999"/>
          </a:xfrm>
          <a:prstGeom prst="rect">
            <a:avLst/>
          </a:prstGeom>
          <a:noFill/>
        </p:spPr>
        <p:txBody>
          <a:bodyPr wrap="none" rtlCol="0">
            <a:spAutoFit/>
          </a:bodyPr>
          <a:lstStyle/>
          <a:p>
            <a:r>
              <a:rPr lang="en-US" sz="1200" b="1" dirty="0">
                <a:latin typeface="Times New Roman"/>
                <a:cs typeface="Times New Roman"/>
              </a:rPr>
              <a:t>B. F. “Fred” Skinner</a:t>
            </a:r>
          </a:p>
        </p:txBody>
      </p:sp>
      <p:sp>
        <p:nvSpPr>
          <p:cNvPr id="8" name="TextBox 7"/>
          <p:cNvSpPr txBox="1"/>
          <p:nvPr/>
        </p:nvSpPr>
        <p:spPr>
          <a:xfrm>
            <a:off x="6883400" y="4592766"/>
            <a:ext cx="1680693" cy="461665"/>
          </a:xfrm>
          <a:prstGeom prst="rect">
            <a:avLst/>
          </a:prstGeom>
          <a:noFill/>
        </p:spPr>
        <p:txBody>
          <a:bodyPr wrap="none" rtlCol="0">
            <a:spAutoFit/>
          </a:bodyPr>
          <a:lstStyle/>
          <a:p>
            <a:pPr algn="ctr"/>
            <a:r>
              <a:rPr lang="en-US" sz="1200" b="1" dirty="0">
                <a:latin typeface="Times New Roman"/>
                <a:cs typeface="Times New Roman"/>
              </a:rPr>
              <a:t>Alexandra Rutherford</a:t>
            </a:r>
          </a:p>
          <a:p>
            <a:pPr algn="ctr"/>
            <a:r>
              <a:rPr lang="en-US" sz="1200" b="1" dirty="0">
                <a:latin typeface="Times New Roman"/>
                <a:cs typeface="Times New Roman"/>
              </a:rPr>
              <a:t>York University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61442" name="Picture 1" descr="McC-PsychToday.jpg"/>
          <p:cNvPicPr>
            <a:picLocks noChangeAspect="1"/>
          </p:cNvPicPr>
          <p:nvPr/>
        </p:nvPicPr>
        <p:blipFill>
          <a:blip r:embed="rId3"/>
          <a:srcRect l="4149" t="5556" r="14178" b="4443"/>
          <a:stretch>
            <a:fillRect/>
          </a:stretch>
        </p:blipFill>
        <p:spPr bwMode="auto">
          <a:xfrm>
            <a:off x="4278313" y="381000"/>
            <a:ext cx="4343400" cy="6172200"/>
          </a:xfrm>
          <a:prstGeom prst="rect">
            <a:avLst/>
          </a:prstGeom>
          <a:noFill/>
          <a:ln w="9525">
            <a:noFill/>
            <a:miter lim="800000"/>
            <a:headEnd/>
            <a:tailEnd/>
          </a:ln>
        </p:spPr>
      </p:pic>
      <p:sp>
        <p:nvSpPr>
          <p:cNvPr id="61443" name="TextBox 2"/>
          <p:cNvSpPr txBox="1">
            <a:spLocks noChangeArrowheads="1"/>
          </p:cNvSpPr>
          <p:nvPr/>
        </p:nvSpPr>
        <p:spPr bwMode="auto">
          <a:xfrm>
            <a:off x="381000" y="1828800"/>
            <a:ext cx="3744913" cy="1077913"/>
          </a:xfrm>
          <a:prstGeom prst="rect">
            <a:avLst/>
          </a:prstGeom>
          <a:noFill/>
          <a:ln w="9525">
            <a:noFill/>
            <a:miter lim="800000"/>
            <a:headEnd/>
            <a:tailEnd/>
          </a:ln>
        </p:spPr>
        <p:txBody>
          <a:bodyPr wrap="none">
            <a:prstTxWarp prst="textNoShape">
              <a:avLst/>
            </a:prstTxWarp>
            <a:spAutoFit/>
          </a:bodyPr>
          <a:lstStyle/>
          <a:p>
            <a:pPr algn="ctr"/>
            <a:r>
              <a:rPr lang="en-US" sz="3600" b="1" i="1" dirty="0">
                <a:solidFill>
                  <a:srgbClr val="000000"/>
                </a:solidFill>
                <a:latin typeface="Times New Roman" pitchFamily="-108" charset="0"/>
                <a:ea typeface="Times New Roman" pitchFamily="-108" charset="0"/>
                <a:cs typeface="Times New Roman" pitchFamily="-108" charset="0"/>
              </a:rPr>
              <a:t>Psychology Today</a:t>
            </a:r>
          </a:p>
          <a:p>
            <a:pPr algn="ctr"/>
            <a:r>
              <a:rPr lang="en-US" sz="2800" b="1" dirty="0">
                <a:solidFill>
                  <a:srgbClr val="000000"/>
                </a:solidFill>
                <a:latin typeface="Times New Roman" pitchFamily="-108" charset="0"/>
                <a:ea typeface="Times New Roman" pitchFamily="-108" charset="0"/>
                <a:cs typeface="Times New Roman" pitchFamily="-108" charset="0"/>
              </a:rPr>
              <a:t>April 1970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75778" name="Picture 1"/>
          <p:cNvPicPr>
            <a:picLocks noChangeAspect="1"/>
          </p:cNvPicPr>
          <p:nvPr/>
        </p:nvPicPr>
        <p:blipFill>
          <a:blip r:embed="rId3"/>
          <a:srcRect/>
          <a:stretch>
            <a:fillRect/>
          </a:stretch>
        </p:blipFill>
        <p:spPr bwMode="auto">
          <a:xfrm>
            <a:off x="3910013" y="457200"/>
            <a:ext cx="4770437" cy="5981700"/>
          </a:xfrm>
          <a:prstGeom prst="rect">
            <a:avLst/>
          </a:prstGeom>
          <a:noFill/>
          <a:ln w="9525">
            <a:noFill/>
            <a:miter lim="800000"/>
            <a:headEnd/>
            <a:tailEnd/>
          </a:ln>
        </p:spPr>
      </p:pic>
      <p:sp>
        <p:nvSpPr>
          <p:cNvPr id="75779" name="TextBox 2"/>
          <p:cNvSpPr txBox="1">
            <a:spLocks noChangeArrowheads="1"/>
          </p:cNvSpPr>
          <p:nvPr/>
        </p:nvSpPr>
        <p:spPr bwMode="auto">
          <a:xfrm>
            <a:off x="381000" y="1955800"/>
            <a:ext cx="3506788" cy="1200150"/>
          </a:xfrm>
          <a:prstGeom prst="rect">
            <a:avLst/>
          </a:prstGeom>
          <a:noFill/>
          <a:ln w="9525">
            <a:noFill/>
            <a:miter lim="800000"/>
            <a:headEnd/>
            <a:tailEnd/>
          </a:ln>
        </p:spPr>
        <p:txBody>
          <a:bodyPr wrap="none">
            <a:prstTxWarp prst="textNoShape">
              <a:avLst/>
            </a:prstTxWarp>
            <a:spAutoFit/>
          </a:bodyPr>
          <a:lstStyle/>
          <a:p>
            <a:pPr algn="ctr"/>
            <a:r>
              <a:rPr lang="en-US" sz="2400" b="1" i="1" dirty="0" err="1">
                <a:solidFill>
                  <a:srgbClr val="000000"/>
                </a:solidFill>
                <a:latin typeface="Times New Roman" pitchFamily="-108" charset="0"/>
                <a:ea typeface="Times New Roman" pitchFamily="-108" charset="0"/>
                <a:cs typeface="Times New Roman" pitchFamily="-108" charset="0"/>
              </a:rPr>
              <a:t>Junty</a:t>
            </a:r>
            <a:r>
              <a:rPr lang="en-US" sz="2400" b="1" i="1" dirty="0">
                <a:solidFill>
                  <a:srgbClr val="000000"/>
                </a:solidFill>
                <a:latin typeface="Times New Roman" pitchFamily="-108" charset="0"/>
                <a:ea typeface="Times New Roman" pitchFamily="-108" charset="0"/>
                <a:cs typeface="Times New Roman" pitchFamily="-108" charset="0"/>
              </a:rPr>
              <a:t> Herald</a:t>
            </a:r>
          </a:p>
          <a:p>
            <a:pPr algn="ctr"/>
            <a:r>
              <a:rPr lang="en-US" sz="2400" b="1" dirty="0">
                <a:solidFill>
                  <a:srgbClr val="000000"/>
                </a:solidFill>
                <a:latin typeface="Times New Roman" pitchFamily="-108" charset="0"/>
                <a:ea typeface="Times New Roman" pitchFamily="-108" charset="0"/>
                <a:cs typeface="Times New Roman" pitchFamily="-108" charset="0"/>
              </a:rPr>
              <a:t>Mount Holly, New Jersey</a:t>
            </a:r>
          </a:p>
          <a:p>
            <a:pPr algn="ctr"/>
            <a:r>
              <a:rPr lang="en-US" sz="2400" b="1" dirty="0">
                <a:solidFill>
                  <a:srgbClr val="000000"/>
                </a:solidFill>
                <a:latin typeface="Times New Roman" pitchFamily="-108" charset="0"/>
                <a:ea typeface="Times New Roman" pitchFamily="-108" charset="0"/>
                <a:cs typeface="Times New Roman" pitchFamily="-108" charset="0"/>
              </a:rPr>
              <a:t>August 21, 1969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63490" name="Picture 1" descr="clockwork_big.jpg"/>
          <p:cNvPicPr>
            <a:picLocks noChangeAspect="1"/>
          </p:cNvPicPr>
          <p:nvPr/>
        </p:nvPicPr>
        <p:blipFill>
          <a:blip r:embed="rId3"/>
          <a:srcRect/>
          <a:stretch>
            <a:fillRect/>
          </a:stretch>
        </p:blipFill>
        <p:spPr bwMode="auto">
          <a:xfrm>
            <a:off x="4038600" y="762000"/>
            <a:ext cx="4521200" cy="2951163"/>
          </a:xfrm>
          <a:prstGeom prst="rect">
            <a:avLst/>
          </a:prstGeom>
          <a:noFill/>
          <a:ln w="9525">
            <a:noFill/>
            <a:miter lim="800000"/>
            <a:headEnd/>
            <a:tailEnd/>
          </a:ln>
        </p:spPr>
      </p:pic>
      <p:pic>
        <p:nvPicPr>
          <p:cNvPr id="63491" name="Picture 2" descr="clockwork_orange-poster1.jpg"/>
          <p:cNvPicPr>
            <a:picLocks noChangeAspect="1"/>
          </p:cNvPicPr>
          <p:nvPr/>
        </p:nvPicPr>
        <p:blipFill>
          <a:blip r:embed="rId4"/>
          <a:srcRect/>
          <a:stretch>
            <a:fillRect/>
          </a:stretch>
        </p:blipFill>
        <p:spPr bwMode="auto">
          <a:xfrm>
            <a:off x="457200" y="762000"/>
            <a:ext cx="3378200" cy="4989513"/>
          </a:xfrm>
          <a:prstGeom prst="rect">
            <a:avLst/>
          </a:prstGeom>
          <a:noFill/>
          <a:ln w="9525">
            <a:noFill/>
            <a:miter lim="800000"/>
            <a:headEnd/>
            <a:tailEnd/>
          </a:ln>
        </p:spPr>
      </p:pic>
      <p:sp>
        <p:nvSpPr>
          <p:cNvPr id="63492" name="TextBox 3"/>
          <p:cNvSpPr txBox="1">
            <a:spLocks noChangeArrowheads="1"/>
          </p:cNvSpPr>
          <p:nvPr/>
        </p:nvSpPr>
        <p:spPr bwMode="auto">
          <a:xfrm>
            <a:off x="5867400" y="300038"/>
            <a:ext cx="800100" cy="461962"/>
          </a:xfrm>
          <a:prstGeom prst="rect">
            <a:avLst/>
          </a:prstGeom>
          <a:noFill/>
          <a:ln w="9525">
            <a:noFill/>
            <a:miter lim="800000"/>
            <a:headEnd/>
            <a:tailEnd/>
          </a:ln>
        </p:spPr>
        <p:txBody>
          <a:bodyPr wrap="none">
            <a:prstTxWarp prst="textNoShape">
              <a:avLst/>
            </a:prstTxWarp>
            <a:spAutoFit/>
          </a:bodyPr>
          <a:lstStyle/>
          <a:p>
            <a:r>
              <a:rPr lang="en-US" sz="2400" b="1">
                <a:solidFill>
                  <a:schemeClr val="bg1"/>
                </a:solidFill>
                <a:latin typeface="Times New Roman" pitchFamily="-108" charset="0"/>
                <a:ea typeface="Times New Roman" pitchFamily="-108" charset="0"/>
                <a:cs typeface="Times New Roman" pitchFamily="-108" charset="0"/>
              </a:rPr>
              <a:t>1971</a:t>
            </a:r>
          </a:p>
        </p:txBody>
      </p:sp>
      <p:sp>
        <p:nvSpPr>
          <p:cNvPr id="63493" name="TextBox 4"/>
          <p:cNvSpPr txBox="1">
            <a:spLocks noChangeArrowheads="1"/>
          </p:cNvSpPr>
          <p:nvPr/>
        </p:nvSpPr>
        <p:spPr bwMode="auto">
          <a:xfrm>
            <a:off x="5380038" y="3886200"/>
            <a:ext cx="2574925" cy="2554288"/>
          </a:xfrm>
          <a:prstGeom prst="rect">
            <a:avLst/>
          </a:prstGeom>
          <a:noFill/>
          <a:ln w="9525">
            <a:noFill/>
            <a:miter lim="800000"/>
            <a:headEnd/>
            <a:tailEnd/>
          </a:ln>
        </p:spPr>
        <p:txBody>
          <a:bodyPr wrap="none">
            <a:prstTxWarp prst="textNoShape">
              <a:avLst/>
            </a:prstTxWarp>
            <a:spAutoFit/>
          </a:bodyPr>
          <a:lstStyle/>
          <a:p>
            <a:r>
              <a:rPr lang="en-US" sz="2000" b="1" dirty="0">
                <a:solidFill>
                  <a:srgbClr val="000000"/>
                </a:solidFill>
                <a:latin typeface="Times New Roman" pitchFamily="-108" charset="0"/>
                <a:ea typeface="Times New Roman" pitchFamily="-108" charset="0"/>
                <a:cs typeface="Times New Roman" pitchFamily="-108" charset="0"/>
              </a:rPr>
              <a:t>4 Oscar Nominations:</a:t>
            </a:r>
          </a:p>
          <a:p>
            <a:r>
              <a:rPr lang="en-US" sz="2000" b="1" dirty="0">
                <a:solidFill>
                  <a:srgbClr val="000000"/>
                </a:solidFill>
                <a:latin typeface="Times New Roman" pitchFamily="-108" charset="0"/>
                <a:ea typeface="Times New Roman" pitchFamily="-108" charset="0"/>
                <a:cs typeface="Times New Roman" pitchFamily="-108" charset="0"/>
              </a:rPr>
              <a:t>	Best Director</a:t>
            </a:r>
          </a:p>
          <a:p>
            <a:r>
              <a:rPr lang="en-US" sz="2000" b="1" dirty="0">
                <a:solidFill>
                  <a:srgbClr val="000000"/>
                </a:solidFill>
                <a:latin typeface="Times New Roman" pitchFamily="-108" charset="0"/>
                <a:ea typeface="Times New Roman" pitchFamily="-108" charset="0"/>
                <a:cs typeface="Times New Roman" pitchFamily="-108" charset="0"/>
              </a:rPr>
              <a:t>	Best Picture</a:t>
            </a:r>
          </a:p>
          <a:p>
            <a:r>
              <a:rPr lang="en-US" sz="2000" b="1" dirty="0">
                <a:solidFill>
                  <a:srgbClr val="000000"/>
                </a:solidFill>
                <a:latin typeface="Times New Roman" pitchFamily="-108" charset="0"/>
                <a:ea typeface="Times New Roman" pitchFamily="-108" charset="0"/>
                <a:cs typeface="Times New Roman" pitchFamily="-108" charset="0"/>
              </a:rPr>
              <a:t>	Best Screenplay</a:t>
            </a:r>
          </a:p>
          <a:p>
            <a:r>
              <a:rPr lang="en-US" sz="2000" b="1" dirty="0">
                <a:solidFill>
                  <a:srgbClr val="000000"/>
                </a:solidFill>
                <a:latin typeface="Times New Roman" pitchFamily="-108" charset="0"/>
                <a:ea typeface="Times New Roman" pitchFamily="-108" charset="0"/>
                <a:cs typeface="Times New Roman" pitchFamily="-108" charset="0"/>
              </a:rPr>
              <a:t>	Best Film Editing</a:t>
            </a:r>
          </a:p>
          <a:p>
            <a:endParaRPr lang="en-US" sz="2000" b="1" dirty="0">
              <a:solidFill>
                <a:srgbClr val="000000"/>
              </a:solidFill>
              <a:latin typeface="Times New Roman" pitchFamily="-108" charset="0"/>
              <a:ea typeface="Times New Roman" pitchFamily="-108" charset="0"/>
              <a:cs typeface="Times New Roman" pitchFamily="-108" charset="0"/>
            </a:endParaRPr>
          </a:p>
          <a:p>
            <a:r>
              <a:rPr lang="en-US" sz="2000" b="1" dirty="0">
                <a:solidFill>
                  <a:srgbClr val="000000"/>
                </a:solidFill>
                <a:latin typeface="Times New Roman" pitchFamily="-108" charset="0"/>
                <a:ea typeface="Times New Roman" pitchFamily="-108" charset="0"/>
                <a:cs typeface="Times New Roman" pitchFamily="-108" charset="0"/>
              </a:rPr>
              <a:t>Gross:	</a:t>
            </a:r>
          </a:p>
          <a:p>
            <a:r>
              <a:rPr lang="en-US" sz="2000" b="1" dirty="0">
                <a:solidFill>
                  <a:srgbClr val="000000"/>
                </a:solidFill>
                <a:latin typeface="Times New Roman" pitchFamily="-108" charset="0"/>
                <a:ea typeface="Times New Roman" pitchFamily="-108" charset="0"/>
                <a:cs typeface="Times New Roman" pitchFamily="-108" charset="0"/>
              </a:rPr>
              <a:t>	$25,589,355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65538" name="Picture 1" descr="apa monitor.jpg"/>
          <p:cNvPicPr>
            <a:picLocks noChangeAspect="1"/>
          </p:cNvPicPr>
          <p:nvPr/>
        </p:nvPicPr>
        <p:blipFill>
          <a:blip r:embed="rId3"/>
          <a:srcRect l="8647" t="2222" r="10648" b="10001"/>
          <a:stretch>
            <a:fillRect/>
          </a:stretch>
        </p:blipFill>
        <p:spPr bwMode="auto">
          <a:xfrm>
            <a:off x="457200" y="1066800"/>
            <a:ext cx="3835400" cy="5410200"/>
          </a:xfrm>
          <a:prstGeom prst="rect">
            <a:avLst/>
          </a:prstGeom>
          <a:noFill/>
          <a:ln w="9525">
            <a:noFill/>
            <a:miter lim="800000"/>
            <a:headEnd/>
            <a:tailEnd/>
          </a:ln>
        </p:spPr>
      </p:pic>
      <p:pic>
        <p:nvPicPr>
          <p:cNvPr id="65539" name="Picture 2" descr="apa monitor_0001.jpg"/>
          <p:cNvPicPr>
            <a:picLocks noChangeAspect="1"/>
          </p:cNvPicPr>
          <p:nvPr/>
        </p:nvPicPr>
        <p:blipFill>
          <a:blip r:embed="rId4"/>
          <a:srcRect l="10075" t="4443" r="10759" b="10001"/>
          <a:stretch>
            <a:fillRect/>
          </a:stretch>
        </p:blipFill>
        <p:spPr bwMode="auto">
          <a:xfrm>
            <a:off x="4800600" y="1066800"/>
            <a:ext cx="3863975" cy="5410200"/>
          </a:xfrm>
          <a:prstGeom prst="rect">
            <a:avLst/>
          </a:prstGeom>
          <a:noFill/>
          <a:ln w="9525">
            <a:noFill/>
            <a:miter lim="800000"/>
            <a:headEnd/>
            <a:tailEnd/>
          </a:ln>
        </p:spPr>
      </p:pic>
      <p:sp>
        <p:nvSpPr>
          <p:cNvPr id="65540" name="TextBox 3"/>
          <p:cNvSpPr txBox="1">
            <a:spLocks noChangeArrowheads="1"/>
          </p:cNvSpPr>
          <p:nvPr/>
        </p:nvSpPr>
        <p:spPr bwMode="auto">
          <a:xfrm>
            <a:off x="3429000" y="268288"/>
            <a:ext cx="2274888" cy="646112"/>
          </a:xfrm>
          <a:prstGeom prst="rect">
            <a:avLst/>
          </a:prstGeom>
          <a:noFill/>
          <a:ln w="9525">
            <a:noFill/>
            <a:miter lim="800000"/>
            <a:headEnd/>
            <a:tailEnd/>
          </a:ln>
        </p:spPr>
        <p:txBody>
          <a:bodyPr wrap="none">
            <a:prstTxWarp prst="textNoShape">
              <a:avLst/>
            </a:prstTxWarp>
            <a:spAutoFit/>
          </a:bodyPr>
          <a:lstStyle/>
          <a:p>
            <a:r>
              <a:rPr lang="en-US" sz="3600" b="1" dirty="0">
                <a:solidFill>
                  <a:srgbClr val="000000"/>
                </a:solidFill>
                <a:latin typeface="Times New Roman" pitchFamily="-108" charset="0"/>
                <a:ea typeface="Times New Roman" pitchFamily="-108" charset="0"/>
                <a:cs typeface="Times New Roman" pitchFamily="-108" charset="0"/>
              </a:rPr>
              <a:t>April 1974</a:t>
            </a:r>
            <a:endParaRPr lang="en-US" sz="4000" b="1" dirty="0">
              <a:solidFill>
                <a:srgbClr val="000000"/>
              </a:solidFill>
              <a:latin typeface="Times New Roman" pitchFamily="-108" charset="0"/>
              <a:ea typeface="Times New Roman" pitchFamily="-108" charset="0"/>
              <a:cs typeface="Times New Roman" pitchFamily="-108" charset="0"/>
            </a:endParaRPr>
          </a:p>
        </p:txBody>
      </p:sp>
      <p:sp>
        <p:nvSpPr>
          <p:cNvPr id="65541" name="Oval 4"/>
          <p:cNvSpPr>
            <a:spLocks noChangeArrowheads="1"/>
          </p:cNvSpPr>
          <p:nvPr/>
        </p:nvSpPr>
        <p:spPr bwMode="auto">
          <a:xfrm>
            <a:off x="1600200" y="1676400"/>
            <a:ext cx="2590800" cy="1066800"/>
          </a:xfrm>
          <a:prstGeom prst="ellipse">
            <a:avLst/>
          </a:prstGeom>
          <a:noFill/>
          <a:ln w="57150">
            <a:solidFill>
              <a:srgbClr val="FF0000"/>
            </a:solidFill>
            <a:round/>
            <a:headEnd/>
            <a:tailEnd/>
          </a:ln>
        </p:spPr>
        <p:txBody>
          <a:bodyPr>
            <a:prstTxWarp prst="textNoShape">
              <a:avLst/>
            </a:prstTxWarp>
          </a:bodyPr>
          <a:lstStyle/>
          <a:p>
            <a:pPr defTabSz="914400" eaLnBrk="0" hangingPunct="0"/>
            <a:endParaRPr lang="en-US"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102402" name="Picture 1" descr="Obesity.jpg"/>
          <p:cNvPicPr>
            <a:picLocks noChangeAspect="1"/>
          </p:cNvPicPr>
          <p:nvPr/>
        </p:nvPicPr>
        <p:blipFill>
          <a:blip r:embed="rId3"/>
          <a:srcRect l="2258"/>
          <a:stretch>
            <a:fillRect/>
          </a:stretch>
        </p:blipFill>
        <p:spPr bwMode="auto">
          <a:xfrm rot="5400000">
            <a:off x="3071812" y="52388"/>
            <a:ext cx="4524375" cy="6858000"/>
          </a:xfrm>
          <a:prstGeom prst="rect">
            <a:avLst/>
          </a:prstGeom>
          <a:noFill/>
          <a:ln w="9525">
            <a:noFill/>
            <a:miter lim="800000"/>
            <a:headEnd/>
            <a:tailEnd/>
          </a:ln>
        </p:spPr>
      </p:pic>
      <p:pic>
        <p:nvPicPr>
          <p:cNvPr id="102403" name="Picture 3" descr="Obesity2.jpg"/>
          <p:cNvPicPr>
            <a:picLocks noChangeAspect="1"/>
          </p:cNvPicPr>
          <p:nvPr/>
        </p:nvPicPr>
        <p:blipFill>
          <a:blip r:embed="rId4"/>
          <a:srcRect l="2875" t="52222"/>
          <a:stretch>
            <a:fillRect/>
          </a:stretch>
        </p:blipFill>
        <p:spPr bwMode="auto">
          <a:xfrm rot="5400000">
            <a:off x="-319088" y="1843088"/>
            <a:ext cx="4524375" cy="3276600"/>
          </a:xfrm>
          <a:prstGeom prst="rect">
            <a:avLst/>
          </a:prstGeom>
          <a:noFill/>
          <a:ln w="9525">
            <a:noFill/>
            <a:miter lim="800000"/>
            <a:headEnd/>
            <a:tailEnd/>
          </a:ln>
        </p:spPr>
      </p:pic>
      <p:sp>
        <p:nvSpPr>
          <p:cNvPr id="102404" name="TextBox 4"/>
          <p:cNvSpPr txBox="1">
            <a:spLocks noChangeArrowheads="1"/>
          </p:cNvSpPr>
          <p:nvPr/>
        </p:nvSpPr>
        <p:spPr bwMode="auto">
          <a:xfrm>
            <a:off x="1905000" y="285750"/>
            <a:ext cx="5340350" cy="647700"/>
          </a:xfrm>
          <a:prstGeom prst="rect">
            <a:avLst/>
          </a:prstGeom>
          <a:noFill/>
          <a:ln w="9525">
            <a:noFill/>
            <a:miter lim="800000"/>
            <a:headEnd/>
            <a:tailEnd/>
          </a:ln>
        </p:spPr>
        <p:txBody>
          <a:bodyPr wrap="none">
            <a:prstTxWarp prst="textNoShape">
              <a:avLst/>
            </a:prstTxWarp>
            <a:spAutoFit/>
          </a:bodyPr>
          <a:lstStyle/>
          <a:p>
            <a:r>
              <a:rPr lang="en-US" sz="3600" b="1" i="1" dirty="0">
                <a:solidFill>
                  <a:srgbClr val="000000"/>
                </a:solidFill>
                <a:latin typeface="Times New Roman" pitchFamily="-108" charset="0"/>
                <a:ea typeface="Times New Roman" pitchFamily="-108" charset="0"/>
                <a:cs typeface="Times New Roman" pitchFamily="-108" charset="0"/>
              </a:rPr>
              <a:t>The Sunday News, Detroit</a:t>
            </a:r>
          </a:p>
        </p:txBody>
      </p:sp>
      <p:sp>
        <p:nvSpPr>
          <p:cNvPr id="102405" name="TextBox 5"/>
          <p:cNvSpPr txBox="1">
            <a:spLocks noChangeArrowheads="1"/>
          </p:cNvSpPr>
          <p:nvPr/>
        </p:nvSpPr>
        <p:spPr bwMode="auto">
          <a:xfrm>
            <a:off x="3581400" y="6018213"/>
            <a:ext cx="1971675" cy="460375"/>
          </a:xfrm>
          <a:prstGeom prst="rect">
            <a:avLst/>
          </a:prstGeom>
          <a:noFill/>
          <a:ln w="9525">
            <a:noFill/>
            <a:miter lim="800000"/>
            <a:headEnd/>
            <a:tailEnd/>
          </a:ln>
        </p:spPr>
        <p:txBody>
          <a:bodyPr wrap="none">
            <a:prstTxWarp prst="textNoShape">
              <a:avLst/>
            </a:prstTxWarp>
            <a:spAutoFit/>
          </a:bodyPr>
          <a:lstStyle/>
          <a:p>
            <a:r>
              <a:rPr lang="en-US" sz="2400" b="1" dirty="0">
                <a:latin typeface="Times New Roman" pitchFamily="-108" charset="0"/>
                <a:ea typeface="Times New Roman" pitchFamily="-108" charset="0"/>
                <a:cs typeface="Times New Roman" pitchFamily="-108" charset="0"/>
              </a:rPr>
              <a:t>June 30, 1974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pic>
        <p:nvPicPr>
          <p:cNvPr id="104450" name="Picture 1" descr="APA-BMOD-PIX_0002.jpg"/>
          <p:cNvPicPr>
            <a:picLocks noChangeAspect="1"/>
          </p:cNvPicPr>
          <p:nvPr/>
        </p:nvPicPr>
        <p:blipFill>
          <a:blip r:embed="rId3"/>
          <a:srcRect r="5428"/>
          <a:stretch>
            <a:fillRect/>
          </a:stretch>
        </p:blipFill>
        <p:spPr bwMode="auto">
          <a:xfrm rot="-5400000">
            <a:off x="2070100" y="719138"/>
            <a:ext cx="5156200" cy="6248400"/>
          </a:xfrm>
          <a:prstGeom prst="rect">
            <a:avLst/>
          </a:prstGeom>
          <a:noFill/>
          <a:ln w="9525">
            <a:noFill/>
            <a:miter lim="800000"/>
            <a:headEnd/>
            <a:tailEnd/>
          </a:ln>
        </p:spPr>
      </p:pic>
      <p:sp>
        <p:nvSpPr>
          <p:cNvPr id="104451" name="Rectangle 3"/>
          <p:cNvSpPr>
            <a:spLocks noChangeArrowheads="1"/>
          </p:cNvSpPr>
          <p:nvPr/>
        </p:nvSpPr>
        <p:spPr bwMode="auto">
          <a:xfrm>
            <a:off x="6096000" y="4932363"/>
            <a:ext cx="1676400" cy="1489075"/>
          </a:xfrm>
          <a:prstGeom prst="rect">
            <a:avLst/>
          </a:prstGeom>
          <a:solidFill>
            <a:srgbClr val="DDAE89"/>
          </a:solidFill>
          <a:ln w="9525">
            <a:solidFill>
              <a:srgbClr val="FFE8A2"/>
            </a:solidFill>
            <a:round/>
            <a:headEnd/>
            <a:tailEnd/>
          </a:ln>
        </p:spPr>
        <p:txBody>
          <a:bodyPr>
            <a:prstTxWarp prst="textNoShape">
              <a:avLst/>
            </a:prstTxWarp>
          </a:bodyPr>
          <a:lstStyle/>
          <a:p>
            <a:pPr defTabSz="914400" eaLnBrk="0" hangingPunct="0"/>
            <a:endParaRPr lang="en-US" sz="2400"/>
          </a:p>
        </p:txBody>
      </p:sp>
      <p:sp>
        <p:nvSpPr>
          <p:cNvPr id="104452" name="Rectangle 4"/>
          <p:cNvSpPr>
            <a:spLocks noChangeArrowheads="1"/>
          </p:cNvSpPr>
          <p:nvPr/>
        </p:nvSpPr>
        <p:spPr bwMode="auto">
          <a:xfrm>
            <a:off x="5029200" y="5715000"/>
            <a:ext cx="1219200" cy="706438"/>
          </a:xfrm>
          <a:prstGeom prst="rect">
            <a:avLst/>
          </a:prstGeom>
          <a:solidFill>
            <a:srgbClr val="DDAE89"/>
          </a:solidFill>
          <a:ln w="9525">
            <a:solidFill>
              <a:srgbClr val="FFE8A2"/>
            </a:solidFill>
            <a:round/>
            <a:headEnd/>
            <a:tailEnd/>
          </a:ln>
        </p:spPr>
        <p:txBody>
          <a:bodyPr>
            <a:prstTxWarp prst="textNoShape">
              <a:avLst/>
            </a:prstTxWarp>
          </a:bodyPr>
          <a:lstStyle/>
          <a:p>
            <a:pPr defTabSz="914400" eaLnBrk="0" hangingPunct="0"/>
            <a:endParaRPr lang="en-US" sz="2400"/>
          </a:p>
        </p:txBody>
      </p:sp>
      <p:sp>
        <p:nvSpPr>
          <p:cNvPr id="104453" name="TextBox 5"/>
          <p:cNvSpPr txBox="1">
            <a:spLocks noChangeArrowheads="1"/>
          </p:cNvSpPr>
          <p:nvPr/>
        </p:nvSpPr>
        <p:spPr bwMode="auto">
          <a:xfrm>
            <a:off x="5492750" y="5915025"/>
            <a:ext cx="2279650" cy="461963"/>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000000"/>
                </a:solidFill>
                <a:latin typeface="Times New Roman" pitchFamily="-108" charset="0"/>
                <a:ea typeface="Times New Roman" pitchFamily="-108" charset="0"/>
                <a:cs typeface="Times New Roman" pitchFamily="-108" charset="0"/>
              </a:rPr>
              <a:t>August 28, 1974</a:t>
            </a:r>
          </a:p>
        </p:txBody>
      </p:sp>
      <p:sp>
        <p:nvSpPr>
          <p:cNvPr id="104454" name="TextBox 6"/>
          <p:cNvSpPr txBox="1">
            <a:spLocks noChangeArrowheads="1"/>
          </p:cNvSpPr>
          <p:nvPr/>
        </p:nvSpPr>
        <p:spPr bwMode="auto">
          <a:xfrm>
            <a:off x="2514600" y="457200"/>
            <a:ext cx="4370388" cy="646113"/>
          </a:xfrm>
          <a:prstGeom prst="rect">
            <a:avLst/>
          </a:prstGeom>
          <a:noFill/>
          <a:ln w="9525">
            <a:noFill/>
            <a:miter lim="800000"/>
            <a:headEnd/>
            <a:tailEnd/>
          </a:ln>
        </p:spPr>
        <p:txBody>
          <a:bodyPr wrap="none">
            <a:prstTxWarp prst="textNoShape">
              <a:avLst/>
            </a:prstTxWarp>
            <a:spAutoFit/>
          </a:bodyPr>
          <a:lstStyle/>
          <a:p>
            <a:r>
              <a:rPr lang="en-US" sz="3600" b="1" i="1" dirty="0">
                <a:solidFill>
                  <a:srgbClr val="000000"/>
                </a:solidFill>
                <a:latin typeface="Times New Roman" pitchFamily="-108" charset="0"/>
                <a:ea typeface="Times New Roman" pitchFamily="-108" charset="0"/>
                <a:cs typeface="Times New Roman" pitchFamily="-108" charset="0"/>
              </a:rPr>
              <a:t>The Ann Arbor News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9E89"/>
        </a:soli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l="44836" t="21066" r="7881" b="25098"/>
          <a:stretch>
            <a:fillRect/>
          </a:stretch>
        </p:blipFill>
        <p:spPr bwMode="auto">
          <a:xfrm>
            <a:off x="457200" y="1447800"/>
            <a:ext cx="3011488"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1" name="Rectangle 3"/>
          <p:cNvSpPr>
            <a:spLocks noChangeArrowheads="1"/>
          </p:cNvSpPr>
          <p:nvPr/>
        </p:nvSpPr>
        <p:spPr bwMode="auto">
          <a:xfrm>
            <a:off x="1219200" y="381000"/>
            <a:ext cx="7105650" cy="64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3600" b="1">
                <a:latin typeface="Times" charset="0"/>
              </a:rPr>
              <a:t>Eugenics: The </a:t>
            </a:r>
            <a:r>
              <a:rPr lang="ja-JP" altLang="en-US" sz="3600" b="1"/>
              <a:t>“</a:t>
            </a:r>
            <a:r>
              <a:rPr lang="en-US" altLang="ja-JP" sz="3600" b="1">
                <a:latin typeface="Times" charset="0"/>
              </a:rPr>
              <a:t>Well-born</a:t>
            </a:r>
            <a:r>
              <a:rPr lang="ja-JP" altLang="en-US" sz="3600" b="1"/>
              <a:t>”</a:t>
            </a:r>
            <a:r>
              <a:rPr lang="en-US" altLang="ja-JP" sz="3600" b="1">
                <a:latin typeface="Times" charset="0"/>
              </a:rPr>
              <a:t> Science</a:t>
            </a:r>
            <a:endParaRPr lang="en-US" sz="3600" b="1">
              <a:latin typeface="Times" charset="0"/>
            </a:endParaRPr>
          </a:p>
        </p:txBody>
      </p:sp>
      <p:sp>
        <p:nvSpPr>
          <p:cNvPr id="135172" name="Rectangle 4"/>
          <p:cNvSpPr>
            <a:spLocks noChangeArrowheads="1"/>
          </p:cNvSpPr>
          <p:nvPr/>
        </p:nvSpPr>
        <p:spPr bwMode="auto">
          <a:xfrm>
            <a:off x="609600" y="5029200"/>
            <a:ext cx="2605088"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b="1">
                <a:latin typeface="Times" charset="0"/>
              </a:rPr>
              <a:t>Sir Francis Galton</a:t>
            </a:r>
          </a:p>
          <a:p>
            <a:pPr algn="ctr"/>
            <a:r>
              <a:rPr lang="en-US" b="1">
                <a:latin typeface="Times" charset="0"/>
              </a:rPr>
              <a:t>1822 - 1911</a:t>
            </a:r>
          </a:p>
        </p:txBody>
      </p:sp>
      <p:sp>
        <p:nvSpPr>
          <p:cNvPr id="135173" name="Text Box 5"/>
          <p:cNvSpPr txBox="1">
            <a:spLocks noChangeArrowheads="1"/>
          </p:cNvSpPr>
          <p:nvPr/>
        </p:nvSpPr>
        <p:spPr bwMode="auto">
          <a:xfrm>
            <a:off x="3733800" y="1600200"/>
            <a:ext cx="5153025" cy="410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latin typeface="Times New Roman" charset="0"/>
                <a:cs typeface="Times" charset="0"/>
              </a:rPr>
              <a:t>The word "eugenics" was coined in </a:t>
            </a:r>
          </a:p>
          <a:p>
            <a:r>
              <a:rPr lang="en-US" b="1">
                <a:solidFill>
                  <a:srgbClr val="000000"/>
                </a:solidFill>
                <a:latin typeface="Times New Roman" charset="0"/>
                <a:cs typeface="Times" charset="0"/>
              </a:rPr>
              <a:t>1883 by Francis Galton, a cousin of </a:t>
            </a:r>
          </a:p>
          <a:p>
            <a:r>
              <a:rPr lang="en-US" b="1">
                <a:solidFill>
                  <a:srgbClr val="000000"/>
                </a:solidFill>
                <a:latin typeface="Times New Roman" charset="0"/>
                <a:cs typeface="Times" charset="0"/>
              </a:rPr>
              <a:t>Charles Darwin.  He took the word </a:t>
            </a:r>
          </a:p>
          <a:p>
            <a:r>
              <a:rPr lang="en-US" b="1">
                <a:solidFill>
                  <a:srgbClr val="000000"/>
                </a:solidFill>
                <a:latin typeface="Times New Roman" charset="0"/>
                <a:cs typeface="Times" charset="0"/>
              </a:rPr>
              <a:t>from the Greek root meaning </a:t>
            </a:r>
            <a:r>
              <a:rPr lang="ja-JP" altLang="en-US" b="1" i="1">
                <a:solidFill>
                  <a:srgbClr val="000000"/>
                </a:solidFill>
                <a:latin typeface="Times New Roman" charset="0"/>
                <a:cs typeface="Times" charset="0"/>
              </a:rPr>
              <a:t>“</a:t>
            </a:r>
            <a:r>
              <a:rPr lang="en-US" altLang="ja-JP" b="1" i="1">
                <a:solidFill>
                  <a:srgbClr val="000000"/>
                </a:solidFill>
                <a:latin typeface="Times New Roman" charset="0"/>
                <a:cs typeface="Times" charset="0"/>
              </a:rPr>
              <a:t>good </a:t>
            </a:r>
          </a:p>
          <a:p>
            <a:r>
              <a:rPr lang="en-US" b="1" i="1">
                <a:solidFill>
                  <a:srgbClr val="000000"/>
                </a:solidFill>
                <a:latin typeface="Times New Roman" charset="0"/>
                <a:cs typeface="Times" charset="0"/>
              </a:rPr>
              <a:t>in birth</a:t>
            </a:r>
            <a:r>
              <a:rPr lang="ja-JP" altLang="en-US" b="1" i="1">
                <a:solidFill>
                  <a:srgbClr val="000000"/>
                </a:solidFill>
                <a:latin typeface="Times New Roman" charset="0"/>
                <a:cs typeface="Times" charset="0"/>
              </a:rPr>
              <a:t>”</a:t>
            </a:r>
            <a:r>
              <a:rPr lang="en-US" altLang="ja-JP" b="1">
                <a:solidFill>
                  <a:srgbClr val="000000"/>
                </a:solidFill>
                <a:latin typeface="Times New Roman" charset="0"/>
                <a:cs typeface="Times" charset="0"/>
              </a:rPr>
              <a:t> or </a:t>
            </a:r>
            <a:r>
              <a:rPr lang="ja-JP" altLang="en-US" b="1" i="1">
                <a:solidFill>
                  <a:srgbClr val="000000"/>
                </a:solidFill>
                <a:latin typeface="Times New Roman" charset="0"/>
                <a:cs typeface="Times" charset="0"/>
              </a:rPr>
              <a:t>“</a:t>
            </a:r>
            <a:r>
              <a:rPr lang="en-US" altLang="ja-JP" b="1" i="1">
                <a:solidFill>
                  <a:srgbClr val="000000"/>
                </a:solidFill>
                <a:latin typeface="Times New Roman" charset="0"/>
                <a:cs typeface="Times" charset="0"/>
              </a:rPr>
              <a:t>noble in heredity.</a:t>
            </a:r>
            <a:r>
              <a:rPr lang="ja-JP" altLang="en-US" b="1" i="1">
                <a:solidFill>
                  <a:srgbClr val="000000"/>
                </a:solidFill>
                <a:latin typeface="Times New Roman" charset="0"/>
                <a:cs typeface="Times" charset="0"/>
              </a:rPr>
              <a:t>”</a:t>
            </a:r>
            <a:r>
              <a:rPr lang="en-US" altLang="ja-JP" b="1">
                <a:solidFill>
                  <a:srgbClr val="000000"/>
                </a:solidFill>
                <a:latin typeface="Times New Roman" charset="0"/>
                <a:cs typeface="Times" charset="0"/>
              </a:rPr>
              <a:t>  </a:t>
            </a:r>
          </a:p>
          <a:p>
            <a:endParaRPr lang="en-US" b="1">
              <a:solidFill>
                <a:srgbClr val="000000"/>
              </a:solidFill>
              <a:latin typeface="Times New Roman" charset="0"/>
              <a:cs typeface="Times" charset="0"/>
            </a:endParaRPr>
          </a:p>
          <a:p>
            <a:r>
              <a:rPr lang="en-US" b="1">
                <a:solidFill>
                  <a:srgbClr val="000000"/>
                </a:solidFill>
                <a:latin typeface="Times New Roman" charset="0"/>
                <a:cs typeface="Times" charset="0"/>
              </a:rPr>
              <a:t>He intended it to denote the </a:t>
            </a:r>
            <a:r>
              <a:rPr lang="ja-JP" altLang="en-US" b="1">
                <a:solidFill>
                  <a:srgbClr val="000000"/>
                </a:solidFill>
                <a:latin typeface="Times New Roman" charset="0"/>
                <a:cs typeface="Times" charset="0"/>
              </a:rPr>
              <a:t>“</a:t>
            </a:r>
            <a:r>
              <a:rPr lang="en-US" altLang="ja-JP" b="1">
                <a:solidFill>
                  <a:srgbClr val="000000"/>
                </a:solidFill>
                <a:latin typeface="Times New Roman" charset="0"/>
                <a:cs typeface="Times" charset="0"/>
              </a:rPr>
              <a:t>science</a:t>
            </a:r>
            <a:r>
              <a:rPr lang="ja-JP" altLang="en-US" b="1">
                <a:solidFill>
                  <a:srgbClr val="000000"/>
                </a:solidFill>
                <a:latin typeface="Times New Roman" charset="0"/>
                <a:cs typeface="Times" charset="0"/>
              </a:rPr>
              <a:t>”</a:t>
            </a:r>
            <a:r>
              <a:rPr lang="en-US" altLang="ja-JP" b="1">
                <a:solidFill>
                  <a:srgbClr val="000000"/>
                </a:solidFill>
                <a:latin typeface="Times New Roman" charset="0"/>
                <a:cs typeface="Times" charset="0"/>
              </a:rPr>
              <a:t> </a:t>
            </a:r>
          </a:p>
          <a:p>
            <a:r>
              <a:rPr lang="en-US" b="1">
                <a:solidFill>
                  <a:srgbClr val="000000"/>
                </a:solidFill>
                <a:latin typeface="Times New Roman" charset="0"/>
                <a:cs typeface="Times" charset="0"/>
              </a:rPr>
              <a:t>of improving human stock by giving </a:t>
            </a:r>
          </a:p>
          <a:p>
            <a:r>
              <a:rPr lang="ja-JP" altLang="en-US" b="1" i="1">
                <a:solidFill>
                  <a:srgbClr val="000000"/>
                </a:solidFill>
                <a:latin typeface="Times New Roman" charset="0"/>
                <a:cs typeface="Times" charset="0"/>
              </a:rPr>
              <a:t>“</a:t>
            </a:r>
            <a:r>
              <a:rPr lang="en-US" altLang="ja-JP" b="1" i="1">
                <a:solidFill>
                  <a:srgbClr val="000000"/>
                </a:solidFill>
                <a:latin typeface="Times New Roman" charset="0"/>
                <a:cs typeface="Times" charset="0"/>
              </a:rPr>
              <a:t>the more suitable races or strains of </a:t>
            </a:r>
          </a:p>
          <a:p>
            <a:r>
              <a:rPr lang="en-US" b="1" i="1">
                <a:solidFill>
                  <a:srgbClr val="000000"/>
                </a:solidFill>
                <a:latin typeface="Times New Roman" charset="0"/>
                <a:cs typeface="Times" charset="0"/>
              </a:rPr>
              <a:t>blood a better chance of prevailing </a:t>
            </a:r>
          </a:p>
          <a:p>
            <a:r>
              <a:rPr lang="en-US" b="1" i="1">
                <a:solidFill>
                  <a:srgbClr val="000000"/>
                </a:solidFill>
                <a:latin typeface="Times New Roman" charset="0"/>
                <a:cs typeface="Times" charset="0"/>
              </a:rPr>
              <a:t>speedily over the less suitable.</a:t>
            </a:r>
            <a:r>
              <a:rPr lang="ja-JP" altLang="en-US" b="1" i="1">
                <a:solidFill>
                  <a:srgbClr val="000000"/>
                </a:solidFill>
                <a:latin typeface="Times New Roman" charset="0"/>
                <a:cs typeface="Times" charset="0"/>
              </a:rPr>
              <a:t>”</a:t>
            </a:r>
            <a:endParaRPr lang="en-US" b="1" i="1">
              <a:solidFill>
                <a:srgbClr val="000000"/>
              </a:solidFill>
              <a:latin typeface="Times New Roman" charset="0"/>
              <a:cs typeface="Times" charset="0"/>
            </a:endParaRPr>
          </a:p>
        </p:txBody>
      </p:sp>
    </p:spTree>
    <p:extLst>
      <p:ext uri="{BB962C8B-B14F-4D97-AF65-F5344CB8AC3E}">
        <p14:creationId xmlns:p14="http://schemas.microsoft.com/office/powerpoint/2010/main" val="1750857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AD7FF"/>
        </a:solidFill>
        <a:effectLst/>
      </p:bgPr>
    </p:bg>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457200" y="457200"/>
            <a:ext cx="8255000" cy="762000"/>
          </a:xfrm>
          <a:prstGeom prst="rect">
            <a:avLst/>
          </a:prstGeom>
          <a:noFill/>
          <a:ln w="9525">
            <a:noFill/>
            <a:miter lim="800000"/>
            <a:headEnd/>
            <a:tailEnd/>
          </a:ln>
          <a:effectLst/>
        </p:spPr>
        <p:txBody>
          <a:bodyPr wrap="none">
            <a:prstTxWarp prst="textNoShape">
              <a:avLst/>
            </a:prstTxWarp>
            <a:spAutoFit/>
          </a:bodyPr>
          <a:lstStyle/>
          <a:p>
            <a:r>
              <a:rPr lang="en-US" sz="4400" b="1" dirty="0">
                <a:latin typeface="Times New Roman"/>
                <a:ea typeface="Times" charset="0"/>
                <a:cs typeface="Times New Roman"/>
              </a:rPr>
              <a:t>Social Contexts – Social Problems</a:t>
            </a:r>
            <a:endParaRPr lang="en-US" dirty="0">
              <a:latin typeface="Times New Roman"/>
              <a:ea typeface="Times" charset="0"/>
              <a:cs typeface="Times New Roman"/>
            </a:endParaRPr>
          </a:p>
        </p:txBody>
      </p:sp>
      <p:sp>
        <p:nvSpPr>
          <p:cNvPr id="96260" name="Text Box 4"/>
          <p:cNvSpPr txBox="1">
            <a:spLocks noChangeArrowheads="1"/>
          </p:cNvSpPr>
          <p:nvPr/>
        </p:nvSpPr>
        <p:spPr bwMode="auto">
          <a:xfrm>
            <a:off x="1066800" y="1570038"/>
            <a:ext cx="6229290" cy="461665"/>
          </a:xfrm>
          <a:prstGeom prst="rect">
            <a:avLst/>
          </a:prstGeom>
          <a:noFill/>
          <a:ln w="9525">
            <a:noFill/>
            <a:miter lim="800000"/>
            <a:headEnd/>
            <a:tailEnd/>
          </a:ln>
          <a:effectLst/>
        </p:spPr>
        <p:txBody>
          <a:bodyPr wrap="none">
            <a:prstTxWarp prst="textNoShape">
              <a:avLst/>
            </a:prstTxWarp>
            <a:spAutoFit/>
          </a:bodyPr>
          <a:lstStyle/>
          <a:p>
            <a:r>
              <a:rPr lang="en-US" sz="2400" b="1" dirty="0">
                <a:latin typeface="Times New Roman"/>
                <a:ea typeface="Times" charset="0"/>
                <a:cs typeface="Times New Roman"/>
              </a:rPr>
              <a:t>Habitual criminals and the high cost of justice</a:t>
            </a:r>
          </a:p>
        </p:txBody>
      </p:sp>
      <p:sp>
        <p:nvSpPr>
          <p:cNvPr id="96261" name="Text Box 5"/>
          <p:cNvSpPr txBox="1">
            <a:spLocks noChangeArrowheads="1"/>
          </p:cNvSpPr>
          <p:nvPr/>
        </p:nvSpPr>
        <p:spPr bwMode="auto">
          <a:xfrm>
            <a:off x="1066800" y="2127250"/>
            <a:ext cx="6366346" cy="615553"/>
          </a:xfrm>
          <a:prstGeom prst="rect">
            <a:avLst/>
          </a:prstGeom>
          <a:noFill/>
          <a:ln w="9525">
            <a:noFill/>
            <a:miter lim="800000"/>
            <a:headEnd/>
            <a:tailEnd/>
          </a:ln>
          <a:effectLst/>
        </p:spPr>
        <p:txBody>
          <a:bodyPr wrap="none">
            <a:prstTxWarp prst="textNoShape">
              <a:avLst/>
            </a:prstTxWarp>
            <a:spAutoFit/>
          </a:bodyPr>
          <a:lstStyle/>
          <a:p>
            <a:pPr>
              <a:lnSpc>
                <a:spcPct val="150000"/>
              </a:lnSpc>
            </a:pPr>
            <a:r>
              <a:rPr lang="en-US" sz="2400" b="1" dirty="0">
                <a:latin typeface="Times New Roman"/>
                <a:ea typeface="Times" charset="0"/>
                <a:cs typeface="Times New Roman"/>
              </a:rPr>
              <a:t>Industrialization and the Flood of Immigration</a:t>
            </a:r>
            <a:endParaRPr lang="en-US" sz="2400" dirty="0">
              <a:latin typeface="Times New Roman"/>
              <a:cs typeface="Times New Roman"/>
            </a:endParaRPr>
          </a:p>
        </p:txBody>
      </p:sp>
      <p:sp>
        <p:nvSpPr>
          <p:cNvPr id="96262" name="Text Box 6"/>
          <p:cNvSpPr txBox="1">
            <a:spLocks noChangeArrowheads="1"/>
          </p:cNvSpPr>
          <p:nvPr/>
        </p:nvSpPr>
        <p:spPr bwMode="auto">
          <a:xfrm>
            <a:off x="990600" y="2813050"/>
            <a:ext cx="5305509" cy="615553"/>
          </a:xfrm>
          <a:prstGeom prst="rect">
            <a:avLst/>
          </a:prstGeom>
          <a:noFill/>
          <a:ln w="9525">
            <a:noFill/>
            <a:miter lim="800000"/>
            <a:headEnd/>
            <a:tailEnd/>
          </a:ln>
          <a:effectLst/>
        </p:spPr>
        <p:txBody>
          <a:bodyPr wrap="none">
            <a:prstTxWarp prst="textNoShape">
              <a:avLst/>
            </a:prstTxWarp>
            <a:spAutoFit/>
          </a:bodyPr>
          <a:lstStyle/>
          <a:p>
            <a:pPr>
              <a:lnSpc>
                <a:spcPct val="150000"/>
              </a:lnSpc>
            </a:pPr>
            <a:r>
              <a:rPr lang="en-US" sz="2400" b="1" dirty="0">
                <a:latin typeface="Times New Roman"/>
                <a:ea typeface="Times" charset="0"/>
                <a:cs typeface="Times New Roman"/>
              </a:rPr>
              <a:t>“Race Suicide” — declining birth rates</a:t>
            </a:r>
            <a:endParaRPr lang="en-US" sz="2400" dirty="0">
              <a:latin typeface="Times New Roman"/>
              <a:cs typeface="Times New Roman"/>
            </a:endParaRPr>
          </a:p>
        </p:txBody>
      </p:sp>
      <p:sp>
        <p:nvSpPr>
          <p:cNvPr id="96264" name="Text Box 8"/>
          <p:cNvSpPr txBox="1">
            <a:spLocks noChangeArrowheads="1"/>
          </p:cNvSpPr>
          <p:nvPr/>
        </p:nvSpPr>
        <p:spPr bwMode="auto">
          <a:xfrm>
            <a:off x="1066800" y="3635375"/>
            <a:ext cx="7654109" cy="461665"/>
          </a:xfrm>
          <a:prstGeom prst="rect">
            <a:avLst/>
          </a:prstGeom>
          <a:noFill/>
          <a:ln w="9525">
            <a:noFill/>
            <a:miter lim="800000"/>
            <a:headEnd/>
            <a:tailEnd/>
          </a:ln>
          <a:effectLst/>
        </p:spPr>
        <p:txBody>
          <a:bodyPr wrap="none">
            <a:prstTxWarp prst="textNoShape">
              <a:avLst/>
            </a:prstTxWarp>
            <a:spAutoFit/>
          </a:bodyPr>
          <a:lstStyle/>
          <a:p>
            <a:r>
              <a:rPr lang="en-US" sz="2400" b="1" dirty="0">
                <a:latin typeface="Times New Roman"/>
                <a:cs typeface="Times New Roman"/>
              </a:rPr>
              <a:t>The “Woman Problem” – changing morals; birth control</a:t>
            </a:r>
            <a:endParaRPr lang="en-US" sz="2400" dirty="0">
              <a:latin typeface="Times New Roman"/>
              <a:cs typeface="Times New Roman"/>
            </a:endParaRPr>
          </a:p>
        </p:txBody>
      </p:sp>
      <p:sp>
        <p:nvSpPr>
          <p:cNvPr id="96265" name="Text Box 9"/>
          <p:cNvSpPr txBox="1">
            <a:spLocks noChangeArrowheads="1"/>
          </p:cNvSpPr>
          <p:nvPr/>
        </p:nvSpPr>
        <p:spPr bwMode="auto">
          <a:xfrm>
            <a:off x="914400" y="4267200"/>
            <a:ext cx="4851809" cy="615553"/>
          </a:xfrm>
          <a:prstGeom prst="rect">
            <a:avLst/>
          </a:prstGeom>
          <a:noFill/>
          <a:ln w="9525">
            <a:noFill/>
            <a:miter lim="800000"/>
            <a:headEnd/>
            <a:tailEnd/>
          </a:ln>
          <a:effectLst/>
        </p:spPr>
        <p:txBody>
          <a:bodyPr wrap="none">
            <a:prstTxWarp prst="textNoShape">
              <a:avLst/>
            </a:prstTxWarp>
            <a:spAutoFit/>
          </a:bodyPr>
          <a:lstStyle/>
          <a:p>
            <a:pPr>
              <a:lnSpc>
                <a:spcPct val="150000"/>
              </a:lnSpc>
            </a:pPr>
            <a:r>
              <a:rPr lang="en-US" sz="2400" b="1" dirty="0">
                <a:latin typeface="Times New Roman"/>
                <a:ea typeface="Times" charset="0"/>
                <a:cs typeface="Times New Roman"/>
              </a:rPr>
              <a:t>“The Menace of the Feebleminded”</a:t>
            </a:r>
            <a:endParaRPr lang="en-US" sz="24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265"/>
                                        </p:tgtEl>
                                        <p:attrNameLst>
                                          <p:attrName>style.visibility</p:attrName>
                                        </p:attrNameLst>
                                      </p:cBhvr>
                                      <p:to>
                                        <p:strVal val="visible"/>
                                      </p:to>
                                    </p:set>
                                    <p:animEffect transition="in" filter="wipe(left)">
                                      <p:cBhvr>
                                        <p:cTn id="7" dur="5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457200"/>
            <a:ext cx="8255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400" b="1">
                <a:latin typeface="Times" charset="0"/>
                <a:cs typeface="Times" charset="0"/>
              </a:rPr>
              <a:t>Social Contexts – Social Problems</a:t>
            </a:r>
            <a:endParaRPr lang="en-US">
              <a:latin typeface="Times" charset="0"/>
              <a:cs typeface="Times" charset="0"/>
            </a:endParaRPr>
          </a:p>
        </p:txBody>
      </p:sp>
      <p:sp>
        <p:nvSpPr>
          <p:cNvPr id="32772" name="Text Box 4"/>
          <p:cNvSpPr txBox="1">
            <a:spLocks noChangeArrowheads="1"/>
          </p:cNvSpPr>
          <p:nvPr/>
        </p:nvSpPr>
        <p:spPr bwMode="auto">
          <a:xfrm>
            <a:off x="1343025" y="1487487"/>
            <a:ext cx="6305550" cy="639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50000"/>
              </a:lnSpc>
            </a:pPr>
            <a:r>
              <a:rPr lang="en-US" b="1" dirty="0">
                <a:latin typeface="Times" charset="0"/>
                <a:cs typeface="Times" charset="0"/>
              </a:rPr>
              <a:t>Industrialization and the Flood of Immigration</a:t>
            </a:r>
            <a:endParaRPr lang="en-US" dirty="0">
              <a:latin typeface="Times" charset="0"/>
              <a:ea typeface="Times" charset="0"/>
              <a:cs typeface="Times" charset="0"/>
            </a:endParaRPr>
          </a:p>
        </p:txBody>
      </p:sp>
      <p:pic>
        <p:nvPicPr>
          <p:cNvPr id="32773" name="Picture 5"/>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l="5704" t="8119" r="9216" b="18053"/>
          <a:stretch>
            <a:fillRect/>
          </a:stretch>
        </p:blipFill>
        <p:spPr bwMode="auto">
          <a:xfrm>
            <a:off x="457200" y="2565440"/>
            <a:ext cx="4114800" cy="2868613"/>
          </a:xfrm>
          <a:prstGeom prst="rect">
            <a:avLst/>
          </a:prstGeom>
          <a:noFill/>
          <a:extLst>
            <a:ext uri="{909E8E84-426E-40dd-AFC4-6F175D3DCCD1}">
              <a14:hiddenFill xmlns="" xmlns:a14="http://schemas.microsoft.com/office/drawing/2010/main">
                <a:solidFill>
                  <a:srgbClr val="FFFFFF"/>
                </a:solidFill>
              </a14:hiddenFill>
            </a:ext>
          </a:extLst>
        </p:spPr>
      </p:pic>
      <p:pic>
        <p:nvPicPr>
          <p:cNvPr id="32774" name="Picture 6"/>
          <p:cNvPicPr>
            <a:picLocks noChangeAspect="1" noChangeArrowheads="1"/>
          </p:cNvPicPr>
          <p:nvPr/>
        </p:nvPicPr>
        <p:blipFill>
          <a:blip r:embed="rId4">
            <a:lum bright="6000" contrast="46000"/>
            <a:extLst>
              <a:ext uri="{28A0092B-C50C-407E-A947-70E740481C1C}">
                <a14:useLocalDpi xmlns:a14="http://schemas.microsoft.com/office/drawing/2010/main" val="0"/>
              </a:ext>
            </a:extLst>
          </a:blip>
          <a:srcRect/>
          <a:stretch>
            <a:fillRect/>
          </a:stretch>
        </p:blipFill>
        <p:spPr bwMode="auto">
          <a:xfrm>
            <a:off x="4826000" y="2479634"/>
            <a:ext cx="3886200" cy="28749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5951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wipe(left)">
                                      <p:cBhvr>
                                        <p:cTn id="7" dur="500"/>
                                        <p:tgtEl>
                                          <p:spTgt spid="32772"/>
                                        </p:tgtEl>
                                      </p:cBhvr>
                                    </p:animEffect>
                                  </p:childTnLst>
                                </p:cTn>
                              </p:par>
                            </p:childTnLst>
                          </p:cTn>
                        </p:par>
                        <p:par>
                          <p:cTn id="8" fill="hold" nodeType="afterGroup">
                            <p:stCondLst>
                              <p:cond delay="500"/>
                            </p:stCondLst>
                            <p:childTnLst>
                              <p:par>
                                <p:cTn id="9" presetID="29" presetClass="entr" presetSubtype="0" fill="hold" nodeType="afterEffect">
                                  <p:stCondLst>
                                    <p:cond delay="0"/>
                                  </p:stCondLst>
                                  <p:childTnLst>
                                    <p:set>
                                      <p:cBhvr>
                                        <p:cTn id="10" dur="1" fill="hold">
                                          <p:stCondLst>
                                            <p:cond delay="0"/>
                                          </p:stCondLst>
                                        </p:cTn>
                                        <p:tgtEl>
                                          <p:spTgt spid="32773"/>
                                        </p:tgtEl>
                                        <p:attrNameLst>
                                          <p:attrName>style.visibility</p:attrName>
                                        </p:attrNameLst>
                                      </p:cBhvr>
                                      <p:to>
                                        <p:strVal val="visible"/>
                                      </p:to>
                                    </p:set>
                                    <p:anim calcmode="lin" valueType="num">
                                      <p:cBhvr>
                                        <p:cTn id="11" dur="1000" fill="hold"/>
                                        <p:tgtEl>
                                          <p:spTgt spid="32773"/>
                                        </p:tgtEl>
                                        <p:attrNameLst>
                                          <p:attrName>ppt_x</p:attrName>
                                        </p:attrNameLst>
                                      </p:cBhvr>
                                      <p:tavLst>
                                        <p:tav tm="0">
                                          <p:val>
                                            <p:strVal val="#ppt_x-.2"/>
                                          </p:val>
                                        </p:tav>
                                        <p:tav tm="100000">
                                          <p:val>
                                            <p:strVal val="#ppt_x"/>
                                          </p:val>
                                        </p:tav>
                                      </p:tavLst>
                                    </p:anim>
                                    <p:anim calcmode="lin" valueType="num">
                                      <p:cBhvr>
                                        <p:cTn id="12" dur="1000" fill="hold"/>
                                        <p:tgtEl>
                                          <p:spTgt spid="32773"/>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2773"/>
                                        </p:tgtEl>
                                      </p:cBhvr>
                                    </p:animEffect>
                                  </p:childTnLst>
                                </p:cTn>
                              </p:par>
                              <p:par>
                                <p:cTn id="14" presetID="29" presetClass="entr" presetSubtype="0" fill="hold" nodeType="withEffect">
                                  <p:stCondLst>
                                    <p:cond delay="0"/>
                                  </p:stCondLst>
                                  <p:childTnLst>
                                    <p:set>
                                      <p:cBhvr>
                                        <p:cTn id="15" dur="1" fill="hold">
                                          <p:stCondLst>
                                            <p:cond delay="0"/>
                                          </p:stCondLst>
                                        </p:cTn>
                                        <p:tgtEl>
                                          <p:spTgt spid="32774"/>
                                        </p:tgtEl>
                                        <p:attrNameLst>
                                          <p:attrName>style.visibility</p:attrName>
                                        </p:attrNameLst>
                                      </p:cBhvr>
                                      <p:to>
                                        <p:strVal val="visible"/>
                                      </p:to>
                                    </p:set>
                                    <p:anim calcmode="lin" valueType="num">
                                      <p:cBhvr>
                                        <p:cTn id="16" dur="1000" fill="hold"/>
                                        <p:tgtEl>
                                          <p:spTgt spid="32774"/>
                                        </p:tgtEl>
                                        <p:attrNameLst>
                                          <p:attrName>ppt_x</p:attrName>
                                        </p:attrNameLst>
                                      </p:cBhvr>
                                      <p:tavLst>
                                        <p:tav tm="0">
                                          <p:val>
                                            <p:strVal val="#ppt_x-.2"/>
                                          </p:val>
                                        </p:tav>
                                        <p:tav tm="100000">
                                          <p:val>
                                            <p:strVal val="#ppt_x"/>
                                          </p:val>
                                        </p:tav>
                                      </p:tavLst>
                                    </p:anim>
                                    <p:anim calcmode="lin" valueType="num">
                                      <p:cBhvr>
                                        <p:cTn id="17" dur="1000" fill="hold"/>
                                        <p:tgtEl>
                                          <p:spTgt spid="3277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5213"/>
            <a:ext cx="8686800" cy="4724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87070484"/>
      </p:ext>
    </p:extLst>
  </p:cSld>
  <p:clrMapOvr>
    <a:masterClrMapping/>
  </p:clrMapOvr>
</p:sld>
</file>

<file path=ppt/theme/theme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23343</TotalTime>
  <Words>2623</Words>
  <Application>Microsoft Macintosh PowerPoint</Application>
  <PresentationFormat>On-screen Show (4:3)</PresentationFormat>
  <Paragraphs>439</Paragraphs>
  <Slides>57</Slides>
  <Notes>40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57</vt:i4>
      </vt:variant>
    </vt:vector>
  </HeadingPairs>
  <TitlesOfParts>
    <vt:vector size="64" baseType="lpstr">
      <vt:lpstr>Arial</vt:lpstr>
      <vt:lpstr>Calibri</vt:lpstr>
      <vt:lpstr>Times</vt:lpstr>
      <vt:lpstr>Times New Roman</vt:lpstr>
      <vt:lpstr>3_Blank Presentation</vt:lpstr>
      <vt:lpstr>Blank</vt:lpstr>
      <vt:lpstr>6_Blank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Collin County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Lawrence Stern</dc:creator>
  <cp:lastModifiedBy>Barbara Stern</cp:lastModifiedBy>
  <cp:revision>289</cp:revision>
  <dcterms:created xsi:type="dcterms:W3CDTF">2011-08-24T03:03:11Z</dcterms:created>
  <dcterms:modified xsi:type="dcterms:W3CDTF">2019-06-27T11:48:39Z</dcterms:modified>
</cp:coreProperties>
</file>